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8"/>
  </p:notesMasterIdLst>
  <p:sldIdLst>
    <p:sldId id="317" r:id="rId5"/>
    <p:sldId id="2145872931" r:id="rId6"/>
    <p:sldId id="2145872968" r:id="rId7"/>
    <p:sldId id="2145872969" r:id="rId8"/>
    <p:sldId id="2145872932" r:id="rId9"/>
    <p:sldId id="2145872933" r:id="rId10"/>
    <p:sldId id="2145872934" r:id="rId11"/>
    <p:sldId id="2145872937" r:id="rId12"/>
    <p:sldId id="2145872943" r:id="rId13"/>
    <p:sldId id="2145872939" r:id="rId14"/>
    <p:sldId id="2145872940" r:id="rId15"/>
    <p:sldId id="2145872941" r:id="rId16"/>
    <p:sldId id="2145872944" r:id="rId17"/>
    <p:sldId id="2145872942" r:id="rId18"/>
    <p:sldId id="2145872938" r:id="rId19"/>
    <p:sldId id="2145872946" r:id="rId20"/>
    <p:sldId id="2145872970" r:id="rId21"/>
    <p:sldId id="2145872947" r:id="rId22"/>
    <p:sldId id="2145872967" r:id="rId23"/>
    <p:sldId id="2145872957" r:id="rId24"/>
    <p:sldId id="2145872959" r:id="rId25"/>
    <p:sldId id="2145872971" r:id="rId26"/>
    <p:sldId id="2145872974" r:id="rId27"/>
    <p:sldId id="2145872975" r:id="rId28"/>
    <p:sldId id="2145872961" r:id="rId29"/>
    <p:sldId id="2145872962" r:id="rId30"/>
    <p:sldId id="2145872963" r:id="rId31"/>
    <p:sldId id="2145872964" r:id="rId32"/>
    <p:sldId id="2145872973" r:id="rId33"/>
    <p:sldId id="2145872976" r:id="rId34"/>
    <p:sldId id="2145872977" r:id="rId35"/>
    <p:sldId id="2145872965" r:id="rId36"/>
    <p:sldId id="214587294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9EF113-B628-7809-3A5D-EB299DAD400C}" name="Favata, Sean F" initials="FSF" userId="S::Sean.Favata@Moffitt.org::1f5101dc-70bf-4745-aef3-a7aeb8ed3979" providerId="AD"/>
  <p188:author id="{EAD10223-20B0-5976-EFF9-6515D7C8CCA0}" name="Deangelis, Jarett T" initials="DJT" userId="S::jarett.deangelis@moffitt.org::295fb537-cd67-4167-8f9f-bc4cd5ee8789" providerId="AD"/>
  <p188:author id="{CAE75131-E68D-A7A2-0AC9-F48568B960E7}" name="Favata, Sean F" initials="FF" userId="S::sean.favata@moffitt.org::1f5101dc-70bf-4745-aef3-a7aeb8ed3979" providerId="AD"/>
  <p188:author id="{43A5A186-1291-9010-7688-3BED1F4B36E5}" name="Belgin, Mehmet" initials="BM" userId="S::mehmet.belgin@moffitt.org::f59f17ac-7e02-491f-a48a-9c828493f3e5" providerId="AD"/>
  <p188:author id="{8FA89DBD-663F-C539-3654-5CAC3CD2AB06}" name="Powell, Euwana A" initials="PA" userId="S::euwana.powell@moffitt.org::1b488c98-5990-4806-9ade-771840f3f054" providerId="AD"/>
  <p188:author id="{8C7956F3-4A75-99D6-9D44-50B721EC2F86}" name="Powell, Euwana A" initials="EAP" userId="Powell, Euwana A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atzle, John D." initials="SJD" lastIdx="2" clrIdx="0">
    <p:extLst>
      <p:ext uri="{19B8F6BF-5375-455C-9EA6-DF929625EA0E}">
        <p15:presenceInfo xmlns:p15="http://schemas.microsoft.com/office/powerpoint/2012/main" userId="S::John.Schatzle@moffitt.org::be4240d1-e29c-4410-b3ed-ff29dca75156" providerId="AD"/>
      </p:ext>
    </p:extLst>
  </p:cmAuthor>
  <p:cmAuthor id="2" name="Belgin, Mehmet" initials="" lastIdx="2" clrIdx="1">
    <p:extLst>
      <p:ext uri="{19B8F6BF-5375-455C-9EA6-DF929625EA0E}">
        <p15:presenceInfo xmlns:p15="http://schemas.microsoft.com/office/powerpoint/2012/main" userId="S::Mehmet.Belgin@moffitt.org::f59f17ac-7e02-491f-a48a-9c828493f3e5" providerId="AD"/>
      </p:ext>
    </p:extLst>
  </p:cmAuthor>
  <p:cmAuthor id="3" name="Deangelis, Jarett T" initials="JD" lastIdx="1" clrIdx="2">
    <p:extLst>
      <p:ext uri="{19B8F6BF-5375-455C-9EA6-DF929625EA0E}">
        <p15:presenceInfo xmlns:p15="http://schemas.microsoft.com/office/powerpoint/2012/main" userId="S::Jarett.Deangelis@moffitt.org::295fb537-cd67-4167-8f9f-bc4cd5ee87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2F6E"/>
    <a:srgbClr val="000000"/>
    <a:srgbClr val="0070C0"/>
    <a:srgbClr val="495260"/>
    <a:srgbClr val="4A5260"/>
    <a:srgbClr val="B4C6E7"/>
    <a:srgbClr val="DDEBF7"/>
    <a:srgbClr val="FFE69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AA339-DAB9-4941-9FD4-8A3C3482CDFF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60F9B-02D2-4334-BD5B-BB4771CC2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5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18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DBA9D-97C4-059F-B363-CF8005B99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C3241-F4EF-7F93-B43A-B3CE499E7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EB6E7-9E6B-9661-D882-848C5ADE8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6A546-CC8F-62B0-45FC-0D32B260C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21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6C28B-E42A-AF46-8BF8-D83B37441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F730D-13B8-E11F-9DAA-1C34B514C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795A1-5C63-1926-FD01-D1BAD8607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47536-C7C9-E052-4650-14A6B6C7DC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8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852AE-1FA5-8B9F-34DE-AA788A2E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37A02-A38A-BCA9-6903-06FA2B8E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14A8E-7CCB-3061-4C3E-82850153F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0D62D-02F9-3E25-AF0E-9155DC7F2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0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1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36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6461F-CF14-AE4E-085C-DED92AB3C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61D9A1-EC4C-EE14-7933-A1E057958F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148DA-7A55-D845-612D-793D50DE3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A03C4-A7B6-10FF-A36F-3946645D9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2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C05C1-B376-6D5B-7B33-6E50A659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11748B-9333-72F4-3120-722A4F2FB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9D78E-092E-3E58-BFEE-9096680A4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3916A-E440-7A74-E8CC-AC1A42370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2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15779-0934-3FED-595E-A99F791A6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4671C3-77EB-34D7-CDD3-BCBD91D10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81C23A-265E-7934-6C03-68E7D3C13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9CAB3-3CC4-1135-A576-934D5E21E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64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00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80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60F9B-02D2-4334-BD5B-BB4771CC2A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38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42270-D03E-624E-B351-41EC0A52B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577446"/>
            <a:ext cx="9753600" cy="2774742"/>
          </a:xfrm>
        </p:spPr>
        <p:txBody>
          <a:bodyPr lIns="0" tIns="0" rIns="0" bIns="0" anchor="b" anchorCtr="0">
            <a:noAutofit/>
          </a:bodyPr>
          <a:lstStyle>
            <a:lvl1pPr algn="l">
              <a:defRPr sz="4400" spc="100" baseline="0"/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FEEAA-047C-2042-A6CF-47CDE41F1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505812"/>
            <a:ext cx="9753600" cy="144109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BFC0C7-DAE7-3C44-889A-D441B39D57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02702" y="5356206"/>
            <a:ext cx="2266391" cy="578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7019F-3EE5-8042-8668-85EBEE32DCA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2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CF474-9467-2C43-A9F8-194346E6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0"/>
            <a:ext cx="7315200" cy="2532888"/>
          </a:xfrm>
        </p:spPr>
        <p:txBody>
          <a:bodyPr lIns="0" tIns="0" rIns="0" bIns="0" anchor="t" anchorCtr="0">
            <a:noAutofit/>
          </a:bodyPr>
          <a:lstStyle>
            <a:lvl1pPr>
              <a:defRPr sz="4000" spc="1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A041E6-8B79-1043-B0DF-21C4771459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20729C-1116-A143-85E9-04B2FACD5668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7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E0A8-EBD6-0741-B6A5-60B1AE98A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218217"/>
            <a:ext cx="10067472" cy="609097"/>
          </a:xfrm>
        </p:spPr>
        <p:txBody>
          <a:bodyPr lIns="0" tIns="0" rIns="0" bIns="0"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02D6-2FDC-5F47-A027-FAD71D8C5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1055914"/>
            <a:ext cx="11199389" cy="5300435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800" spc="0" baseline="0"/>
            </a:lvl1pPr>
            <a:lvl2pPr>
              <a:lnSpc>
                <a:spcPct val="100000"/>
              </a:lnSpc>
              <a:defRPr sz="1800" spc="0" baseline="0"/>
            </a:lvl2pPr>
            <a:lvl3pPr>
              <a:lnSpc>
                <a:spcPct val="100000"/>
              </a:lnSpc>
              <a:defRPr sz="1800" spc="0" baseline="0"/>
            </a:lvl3pPr>
            <a:lvl4pPr>
              <a:lnSpc>
                <a:spcPct val="100000"/>
              </a:lnSpc>
              <a:defRPr sz="1800" spc="0" baseline="0"/>
            </a:lvl4pPr>
            <a:lvl5pPr>
              <a:lnSpc>
                <a:spcPct val="100000"/>
              </a:lnSpc>
              <a:defRPr sz="1800"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04F3C-6525-884F-B017-D018D8709C3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8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DD2A7-5D24-A841-9E17-5A66AD6C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550CD-A7A9-3F4F-8FE2-AC4A27AAF1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9509" y="311389"/>
            <a:ext cx="420624" cy="420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30BD80-110E-AC4A-9B03-7DA6CA09562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21475"/>
            <a:ext cx="12192000" cy="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74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98093-EF68-2040-83D2-7BA48B26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1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92501-24B3-FD46-8043-490E1B456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86543"/>
            <a:ext cx="10515600" cy="4990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D8C6C-D25C-7044-B609-AE50342D1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449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</a:lstStyle>
          <a:p>
            <a:fld id="{6BA4E481-929C-6B40-8F72-F01C184853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2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 spc="0">
          <a:solidFill>
            <a:schemeClr val="tx2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32.png"/><Relationship Id="rId5" Type="http://schemas.openxmlformats.org/officeDocument/2006/relationships/image" Target="../media/image20.png"/><Relationship Id="rId10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kerhub.moffit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kerhub.moffitt.org/" TargetMode="Externa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od-red.moffitt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https://ood-remission.moffitt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A3E89C1-2741-496A-ABE9-17CE65B03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06" y="2370638"/>
            <a:ext cx="6650529" cy="3745921"/>
          </a:xfrm>
        </p:spPr>
        <p:txBody>
          <a:bodyPr anchor="ctr"/>
          <a:lstStyle/>
          <a:p>
            <a:pPr marL="457200" lvl="1"/>
            <a:br>
              <a:rPr lang="en-US" sz="3600">
                <a:solidFill>
                  <a:srgbClr val="052F6D"/>
                </a:solidFill>
                <a:latin typeface="Franklin Gothic Medium"/>
              </a:rPr>
            </a:br>
            <a:r>
              <a:rPr lang="en-US" sz="3200">
                <a:solidFill>
                  <a:srgbClr val="052F6D"/>
                </a:solidFill>
                <a:latin typeface="Franklin Gothic Medium"/>
              </a:rPr>
              <a:t>Gliding Over HPC Barriers with the Transformative Power of Open OnDemand and Containers</a:t>
            </a:r>
            <a:br>
              <a:rPr lang="en-US" sz="3600">
                <a:solidFill>
                  <a:srgbClr val="052F6D"/>
                </a:solidFill>
                <a:latin typeface="Franklin Gothic Medium"/>
              </a:rPr>
            </a:br>
            <a:br>
              <a:rPr lang="en-US" sz="3600">
                <a:solidFill>
                  <a:srgbClr val="052F6D"/>
                </a:solidFill>
                <a:latin typeface="Franklin Gothic Medium"/>
              </a:rPr>
            </a:br>
            <a:r>
              <a:rPr lang="en-US" sz="2400">
                <a:solidFill>
                  <a:srgbClr val="052F6D"/>
                </a:solidFill>
                <a:latin typeface="Franklin Gothic Medium"/>
              </a:rPr>
              <a:t>Bio-data Club</a:t>
            </a:r>
            <a:br>
              <a:rPr lang="en-US" sz="2400">
                <a:solidFill>
                  <a:srgbClr val="052F6D"/>
                </a:solidFill>
                <a:latin typeface="Franklin Gothic Medium"/>
              </a:rPr>
            </a:br>
            <a:r>
              <a:rPr lang="en-US" sz="2400">
                <a:solidFill>
                  <a:srgbClr val="052F6D"/>
                </a:solidFill>
                <a:latin typeface="Franklin Gothic Medium"/>
              </a:rPr>
              <a:t>Feb 20, 2025</a:t>
            </a:r>
            <a:br>
              <a:rPr lang="en-US">
                <a:solidFill>
                  <a:srgbClr val="052F6D"/>
                </a:solidFill>
                <a:latin typeface="Franklin Gothic Medium"/>
              </a:rPr>
            </a:br>
            <a:br>
              <a:rPr lang="en-US">
                <a:solidFill>
                  <a:srgbClr val="052F6D"/>
                </a:solidFill>
                <a:latin typeface="Franklin Gothic Medium"/>
              </a:rPr>
            </a:br>
            <a:r>
              <a:rPr lang="en-US" sz="1600">
                <a:solidFill>
                  <a:srgbClr val="052F6D"/>
                </a:solidFill>
                <a:latin typeface="Franklin Gothic Medium"/>
              </a:rPr>
              <a:t>Mehmet Belgin, PhD</a:t>
            </a:r>
            <a:br>
              <a:rPr lang="en-US" sz="1600">
                <a:latin typeface="Franklin Gothic Medium"/>
              </a:rPr>
            </a:br>
            <a:r>
              <a:rPr lang="en-US" sz="1600">
                <a:solidFill>
                  <a:srgbClr val="052F6D"/>
                </a:solidFill>
                <a:latin typeface="Franklin Gothic Medium"/>
              </a:rPr>
              <a:t>Shane Corder</a:t>
            </a:r>
            <a:br>
              <a:rPr lang="en-US" sz="1600">
                <a:solidFill>
                  <a:srgbClr val="052F6D"/>
                </a:solidFill>
                <a:latin typeface="Franklin Gothic Medium"/>
              </a:rPr>
            </a:br>
            <a:r>
              <a:rPr lang="en-US" sz="1600">
                <a:solidFill>
                  <a:srgbClr val="052F6D"/>
                </a:solidFill>
                <a:latin typeface="Franklin Gothic Medium"/>
              </a:rPr>
              <a:t>Jarett Deangelis</a:t>
            </a:r>
            <a:br>
              <a:rPr lang="en-US" sz="1600">
                <a:latin typeface="Franklin Gothic Medium"/>
              </a:rPr>
            </a:br>
            <a:br>
              <a:rPr lang="en-US" sz="1600">
                <a:latin typeface="Franklin Gothic Medium"/>
              </a:rPr>
            </a:br>
            <a:r>
              <a:rPr lang="en-US" sz="1600">
                <a:latin typeface="Franklin Gothic Medium"/>
              </a:rPr>
              <a:t>Scientific Computing &amp; Research IT</a:t>
            </a:r>
            <a:br>
              <a:rPr lang="en-US" sz="1400">
                <a:solidFill>
                  <a:srgbClr val="0563C1"/>
                </a:solidFill>
                <a:latin typeface="Calibri"/>
                <a:ea typeface="Calibri"/>
                <a:cs typeface="Calibri"/>
              </a:rPr>
            </a:br>
            <a:br>
              <a:rPr lang="en-US" sz="1400">
                <a:solidFill>
                  <a:srgbClr val="0563C1"/>
                </a:solidFill>
                <a:latin typeface="Calibri"/>
                <a:ea typeface="Calibri"/>
                <a:cs typeface="Calibri"/>
              </a:rPr>
            </a:br>
            <a:br>
              <a:rPr lang="en-US" sz="1400">
                <a:solidFill>
                  <a:srgbClr val="0563C1"/>
                </a:solidFill>
                <a:latin typeface="Calibri"/>
                <a:ea typeface="Calibri"/>
                <a:cs typeface="Calibri"/>
              </a:rPr>
            </a:br>
            <a:endParaRPr lang="en-US" sz="1400">
              <a:solidFill>
                <a:schemeClr val="accen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D586BB-C62A-4EBC-B4CF-10E44972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89" y="825124"/>
            <a:ext cx="8471269" cy="13547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B975A8-E273-4A91-BCD1-54CBBC1BCF62}"/>
              </a:ext>
            </a:extLst>
          </p:cNvPr>
          <p:cNvSpPr/>
          <p:nvPr/>
        </p:nvSpPr>
        <p:spPr>
          <a:xfrm>
            <a:off x="415289" y="355148"/>
            <a:ext cx="11361420" cy="59588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24759-9D39-0904-ECF7-AC5548CF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773" y="2609632"/>
            <a:ext cx="4671424" cy="232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86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62B2D-E731-8F68-97B3-0B60CF11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291B1-CBD4-C736-109C-7EA1C293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23A84-7B8C-CBC5-2C88-B49B79756E6A}"/>
              </a:ext>
            </a:extLst>
          </p:cNvPr>
          <p:cNvSpPr txBox="1"/>
          <p:nvPr/>
        </p:nvSpPr>
        <p:spPr>
          <a:xfrm>
            <a:off x="48224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 Time!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173FDE-6338-0E96-B508-11503F60352C}"/>
              </a:ext>
            </a:extLst>
          </p:cNvPr>
          <p:cNvSpPr txBox="1"/>
          <p:nvPr/>
        </p:nvSpPr>
        <p:spPr>
          <a:xfrm>
            <a:off x="482245" y="805915"/>
            <a:ext cx="17631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b="1"/>
              <a:t>Shell Access</a:t>
            </a:r>
            <a:endParaRPr lang="en-US" sz="1600" b="1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F1266-9F3A-29EE-75DA-5D94B8F0FA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45559" y="1497221"/>
            <a:ext cx="709930" cy="788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46550C-317C-2486-9E97-A6443DC0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6" y="2298837"/>
            <a:ext cx="706213" cy="788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CD2548-1307-8609-535D-6EB0A6708E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49276" y="3897078"/>
            <a:ext cx="706213" cy="8745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002A90-0E7B-3BA0-8C5A-6B1209744D4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545559" y="3087648"/>
            <a:ext cx="714082" cy="788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E9B5A2-5E24-C68F-BF85-DAD704C2B6E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45559" y="4768347"/>
            <a:ext cx="714082" cy="798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B60603-7FDE-C637-C65E-B1D633B5D12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545559" y="5583771"/>
            <a:ext cx="710937" cy="7725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214898-E783-1DE7-6CBF-E7D703960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762" y="1513801"/>
            <a:ext cx="6227366" cy="47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5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11648-4EC5-E998-4115-55AFB2746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0BBA9-6314-181C-BCCA-F6C418D0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EA9D1-08FF-40A2-2437-AA0E0B29C815}"/>
              </a:ext>
            </a:extLst>
          </p:cNvPr>
          <p:cNvSpPr txBox="1"/>
          <p:nvPr/>
        </p:nvSpPr>
        <p:spPr>
          <a:xfrm>
            <a:off x="48224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 Time!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930DF5-9AC5-B3F8-41FA-12D1B63D84B0}"/>
              </a:ext>
            </a:extLst>
          </p:cNvPr>
          <p:cNvSpPr txBox="1"/>
          <p:nvPr/>
        </p:nvSpPr>
        <p:spPr>
          <a:xfrm>
            <a:off x="482245" y="805915"/>
            <a:ext cx="17631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b="1"/>
              <a:t>Full Desktop</a:t>
            </a:r>
            <a:endParaRPr lang="en-US" sz="1600" b="1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BE1B1-9CEE-7F68-D59B-981124E07A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45559" y="1497221"/>
            <a:ext cx="709930" cy="788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AC09FC-8DFF-B54B-1FEF-9379550B25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49276" y="2298837"/>
            <a:ext cx="706213" cy="788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E234C8-C269-8CD4-BABF-A71022F48CA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49276" y="3897078"/>
            <a:ext cx="706213" cy="8745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62B0CB-57E4-FB18-8CE5-A263776CE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59" y="3087648"/>
            <a:ext cx="714082" cy="788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C75562-51F8-A86F-54CF-5D63FAE5F3D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45559" y="4768347"/>
            <a:ext cx="714082" cy="798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4D8C4C-0FAB-9357-ACF3-9612B315213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545559" y="5583771"/>
            <a:ext cx="710937" cy="7725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322ADE-2F49-CF2B-0055-D8DA1171C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351" y="1426887"/>
            <a:ext cx="4399029" cy="298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7C483-A117-2469-85F5-F8671F2CA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358" y="4383746"/>
            <a:ext cx="4558322" cy="2064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F0B83-EFF9-2242-71B3-887F821A43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5663" y="1891626"/>
            <a:ext cx="6012337" cy="419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09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04FB1-659B-08B7-BECF-F05E57E34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DB16C-FBB2-52C1-C45F-571BF218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6623F-993E-BCDE-5631-A78BAF85FFEE}"/>
              </a:ext>
            </a:extLst>
          </p:cNvPr>
          <p:cNvSpPr txBox="1"/>
          <p:nvPr/>
        </p:nvSpPr>
        <p:spPr>
          <a:xfrm>
            <a:off x="48224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 Time!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6B3B8-A233-E408-D45A-BF3A3CD7B8F1}"/>
              </a:ext>
            </a:extLst>
          </p:cNvPr>
          <p:cNvSpPr txBox="1"/>
          <p:nvPr/>
        </p:nvSpPr>
        <p:spPr>
          <a:xfrm>
            <a:off x="482245" y="805915"/>
            <a:ext cx="81232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b="1"/>
              <a:t>Custom </a:t>
            </a:r>
            <a:r>
              <a:rPr lang="en-US" b="1" err="1"/>
              <a:t>Jupyter</a:t>
            </a:r>
            <a:r>
              <a:rPr lang="en-US" b="1"/>
              <a:t> Notebook / Lab (supports user-specific python/</a:t>
            </a:r>
            <a:r>
              <a:rPr lang="en-US" b="1" err="1"/>
              <a:t>conda</a:t>
            </a:r>
            <a:r>
              <a:rPr lang="en-US" b="1"/>
              <a:t> </a:t>
            </a:r>
            <a:r>
              <a:rPr lang="en-US" b="1" err="1"/>
              <a:t>enviroments</a:t>
            </a:r>
            <a:r>
              <a:rPr lang="en-US" b="1"/>
              <a:t>)</a:t>
            </a:r>
            <a:endParaRPr lang="en-US" sz="1600" b="1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DBBC5-7F5B-8BA7-2F56-F4EEE2FD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45559" y="1497221"/>
            <a:ext cx="709930" cy="788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67399B-FC66-2ADF-CC57-E1E7C5BD9D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49276" y="2298837"/>
            <a:ext cx="706213" cy="788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B3B663-8D09-2BD6-2B9A-F7F502986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6" y="3897078"/>
            <a:ext cx="706213" cy="8745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545F46-20D8-3D9A-3835-BE6419696A5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545559" y="3087648"/>
            <a:ext cx="714082" cy="788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51C2AB-4E4F-591F-FA6F-2FEDE7AC41E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45559" y="4768347"/>
            <a:ext cx="714082" cy="798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817596-3DAA-9778-D84E-D06069B0950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545559" y="5583771"/>
            <a:ext cx="710937" cy="7725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EED85E-A40C-382A-5C38-6DDD774532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4442" y="1876320"/>
            <a:ext cx="3696392" cy="3775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88A2AF-B6A5-87A5-0EB6-9689A7D6D3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938" y="1567495"/>
            <a:ext cx="7093783" cy="461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67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110E5-CAA7-0CE6-2672-93171809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3EE9E-EDD8-D9F3-4A42-CAE5F10B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93B7C-32F3-9B92-FEC4-8EEA425D7992}"/>
              </a:ext>
            </a:extLst>
          </p:cNvPr>
          <p:cNvSpPr txBox="1"/>
          <p:nvPr/>
        </p:nvSpPr>
        <p:spPr>
          <a:xfrm>
            <a:off x="48224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 Time!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6C5BB-B690-3DE1-852D-C6022FC3F6D9}"/>
              </a:ext>
            </a:extLst>
          </p:cNvPr>
          <p:cNvSpPr txBox="1"/>
          <p:nvPr/>
        </p:nvSpPr>
        <p:spPr>
          <a:xfrm>
            <a:off x="482245" y="805915"/>
            <a:ext cx="17631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sz="1600" b="1" err="1"/>
              <a:t>VSCode</a:t>
            </a:r>
            <a:endParaRPr lang="en-US" sz="1600" b="1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76C96-0089-634A-3441-529125E4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45559" y="1497221"/>
            <a:ext cx="709930" cy="788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855E25-0E38-45F2-DB69-91C29D6E27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49276" y="2298837"/>
            <a:ext cx="706213" cy="788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2D3875-92D0-B89D-9A79-29D1E510CD1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49276" y="3897078"/>
            <a:ext cx="706213" cy="8745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7122A7-4AE1-5457-04FB-0099293B037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545559" y="3087648"/>
            <a:ext cx="714082" cy="788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1C058A-B4A3-695F-FDAB-48C29F31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9" y="4768347"/>
            <a:ext cx="714082" cy="798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EEB406-7920-2582-5640-53F76B94661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545559" y="5583771"/>
            <a:ext cx="710937" cy="7725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121F52-0C53-9030-78A6-450077E0A9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8803" y="1380636"/>
            <a:ext cx="3549688" cy="513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F2768-D2AD-1200-B062-BD26C2703CF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2026"/>
          <a:stretch/>
        </p:blipFill>
        <p:spPr>
          <a:xfrm>
            <a:off x="5017033" y="1106481"/>
            <a:ext cx="6188224" cy="2134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3F2BA-FA42-B84B-E851-ADF921591E5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33300" b="21934"/>
          <a:stretch/>
        </p:blipFill>
        <p:spPr>
          <a:xfrm>
            <a:off x="5017033" y="3241040"/>
            <a:ext cx="5041367" cy="3208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1B603-2CF9-8E2E-A570-C763CF776E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90" y="4580918"/>
            <a:ext cx="2984500" cy="162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BC5B2A-59C4-F58E-3A93-AE5BEEAA1F0A}"/>
              </a:ext>
            </a:extLst>
          </p:cNvPr>
          <p:cNvSpPr txBox="1"/>
          <p:nvPr/>
        </p:nvSpPr>
        <p:spPr>
          <a:xfrm>
            <a:off x="4956202" y="805915"/>
            <a:ext cx="371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How to find your session password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49708B-756B-6197-4827-D2685AC47513}"/>
              </a:ext>
            </a:extLst>
          </p:cNvPr>
          <p:cNvCxnSpPr>
            <a:cxnSpLocks/>
          </p:cNvCxnSpPr>
          <p:nvPr/>
        </p:nvCxnSpPr>
        <p:spPr>
          <a:xfrm>
            <a:off x="6992471" y="2620255"/>
            <a:ext cx="0" cy="26202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E40AE9-B0CB-FC50-4348-22B59C5866AD}"/>
              </a:ext>
            </a:extLst>
          </p:cNvPr>
          <p:cNvCxnSpPr>
            <a:cxnSpLocks/>
          </p:cNvCxnSpPr>
          <p:nvPr/>
        </p:nvCxnSpPr>
        <p:spPr>
          <a:xfrm>
            <a:off x="7470321" y="5470071"/>
            <a:ext cx="1287469" cy="2814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257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E7329-179C-FBFC-7AC2-2F306BDCC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231E4-F27A-3BED-82F4-E850C3DC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07DCF-8431-2967-2E97-A31CE443DB54}"/>
              </a:ext>
            </a:extLst>
          </p:cNvPr>
          <p:cNvSpPr txBox="1"/>
          <p:nvPr/>
        </p:nvSpPr>
        <p:spPr>
          <a:xfrm>
            <a:off x="482245" y="805915"/>
            <a:ext cx="17631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b="1" err="1"/>
              <a:t>VSCode</a:t>
            </a:r>
            <a:endParaRPr lang="en-US" sz="1600" b="1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4A798-AA0D-44B2-A73B-565F6EA1AF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45559" y="1497221"/>
            <a:ext cx="709930" cy="788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0FBA5-36BA-E853-4EA7-84A9825E2B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49276" y="2298837"/>
            <a:ext cx="706213" cy="788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BFE1F3-D607-3639-9900-14A5ED06208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49276" y="3897078"/>
            <a:ext cx="706213" cy="8745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9F3C51-A439-F5FA-2712-A640E805347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545559" y="3087648"/>
            <a:ext cx="714082" cy="788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B74165-B113-52C6-1B67-DE1210525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559" y="4768347"/>
            <a:ext cx="714082" cy="798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5B9CEA-9116-41AA-B59C-F34E6684272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545559" y="5583771"/>
            <a:ext cx="710937" cy="772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24F19E-9EC4-B4CF-E3DE-D22D14F02E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566" y="1304769"/>
            <a:ext cx="7772400" cy="5024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ED86F2-85FD-4983-C813-2F7E7D1B7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358" y="3054933"/>
            <a:ext cx="3249922" cy="12674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751A32-0371-B2F3-5060-2CEFF7F8C76F}"/>
              </a:ext>
            </a:extLst>
          </p:cNvPr>
          <p:cNvSpPr txBox="1"/>
          <p:nvPr/>
        </p:nvSpPr>
        <p:spPr>
          <a:xfrm>
            <a:off x="48224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 Time!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06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7037E-12F7-2BBD-CDB7-DA10456B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2E044-976D-2721-451C-F9028C00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56CA1-B8ED-2B63-6EA3-39055C6D138F}"/>
              </a:ext>
            </a:extLst>
          </p:cNvPr>
          <p:cNvSpPr txBox="1"/>
          <p:nvPr/>
        </p:nvSpPr>
        <p:spPr>
          <a:xfrm>
            <a:off x="48224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 Time!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1AC10-EF5D-EE4A-F9EB-DDB8D0127713}"/>
              </a:ext>
            </a:extLst>
          </p:cNvPr>
          <p:cNvSpPr txBox="1"/>
          <p:nvPr/>
        </p:nvSpPr>
        <p:spPr>
          <a:xfrm>
            <a:off x="482245" y="805915"/>
            <a:ext cx="17631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b="1" err="1"/>
              <a:t>Rstudio</a:t>
            </a:r>
            <a:r>
              <a:rPr lang="en-US" b="1"/>
              <a:t> Server</a:t>
            </a:r>
            <a:endParaRPr lang="en-US" sz="1600" b="1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A0CCF-A21B-5E01-B71A-B1F32CE717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45559" y="1497221"/>
            <a:ext cx="709930" cy="788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D9775E-ECFE-B3AF-62CE-7EC9206941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49276" y="2298837"/>
            <a:ext cx="706213" cy="788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694705-CF87-C703-F7A4-FC947A6B90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49276" y="3897078"/>
            <a:ext cx="706213" cy="8745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ADEE46-F286-7D47-4F55-7EDFE96115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545559" y="3087648"/>
            <a:ext cx="714082" cy="788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B7E0EE-F409-2E81-5910-E785DC157D4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45559" y="4768347"/>
            <a:ext cx="714082" cy="798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1B6D0B-61D7-3FA9-9405-C6DF97A20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559" y="5583771"/>
            <a:ext cx="710937" cy="7725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57E033-29B6-EA29-4F47-00CDAE0EB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803" y="1497221"/>
            <a:ext cx="3298754" cy="45548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07B83E-6E64-6EB7-DAF5-3991CC90B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9864" y="1497221"/>
            <a:ext cx="6969891" cy="455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57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B7171-CB70-F6BC-A71A-299556A5A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1C04-AF38-D488-EC8C-FB245F0F6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E0B1A1-4604-E692-1A5A-BD84C4C18A4D}"/>
              </a:ext>
            </a:extLst>
          </p:cNvPr>
          <p:cNvSpPr txBox="1"/>
          <p:nvPr/>
        </p:nvSpPr>
        <p:spPr>
          <a:xfrm>
            <a:off x="48224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 Time!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572B0-9468-243D-7B66-4443C5024D72}"/>
              </a:ext>
            </a:extLst>
          </p:cNvPr>
          <p:cNvSpPr txBox="1"/>
          <p:nvPr/>
        </p:nvSpPr>
        <p:spPr>
          <a:xfrm>
            <a:off x="482245" y="805915"/>
            <a:ext cx="17631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b="1"/>
              <a:t>Job Composer</a:t>
            </a:r>
            <a:endParaRPr lang="en-US" sz="1600" b="1"/>
          </a:p>
          <a:p>
            <a:endParaRPr lang="en-US" sz="1600"/>
          </a:p>
          <a:p>
            <a:endParaRPr lang="en-US" sz="16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72A201-E7B6-5413-FAB0-D638A717376D}"/>
              </a:ext>
            </a:extLst>
          </p:cNvPr>
          <p:cNvGrpSpPr/>
          <p:nvPr/>
        </p:nvGrpSpPr>
        <p:grpSpPr>
          <a:xfrm>
            <a:off x="365144" y="1497221"/>
            <a:ext cx="3886200" cy="1581259"/>
            <a:chOff x="365144" y="1497221"/>
            <a:chExt cx="3886200" cy="158125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A62876F-D8F7-A238-B9DB-1E2356A78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35618" b="44923"/>
            <a:stretch/>
          </p:blipFill>
          <p:spPr>
            <a:xfrm>
              <a:off x="482245" y="1497221"/>
              <a:ext cx="3769099" cy="158125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93BE64-4472-301A-94E5-569A38F8586B}"/>
                </a:ext>
              </a:extLst>
            </p:cNvPr>
            <p:cNvSpPr txBox="1"/>
            <p:nvPr/>
          </p:nvSpPr>
          <p:spPr>
            <a:xfrm>
              <a:off x="365144" y="2266662"/>
              <a:ext cx="779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Step 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83EF00-A517-46F2-D407-074BE5BFB510}"/>
              </a:ext>
            </a:extLst>
          </p:cNvPr>
          <p:cNvGrpSpPr/>
          <p:nvPr/>
        </p:nvGrpSpPr>
        <p:grpSpPr>
          <a:xfrm>
            <a:off x="762234" y="2864911"/>
            <a:ext cx="3209496" cy="1809750"/>
            <a:chOff x="762234" y="2864911"/>
            <a:chExt cx="3209496" cy="18097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631A5E-8FF5-F14C-07FE-7087B18D2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34" y="2864911"/>
              <a:ext cx="2197100" cy="180975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C6EC2E-D605-DAF1-5E13-70A489612066}"/>
                </a:ext>
              </a:extLst>
            </p:cNvPr>
            <p:cNvSpPr txBox="1"/>
            <p:nvPr/>
          </p:nvSpPr>
          <p:spPr>
            <a:xfrm>
              <a:off x="3191965" y="3710506"/>
              <a:ext cx="779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Step 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FD0D97-0C8C-95F7-BD9E-D0083CB4403D}"/>
              </a:ext>
            </a:extLst>
          </p:cNvPr>
          <p:cNvGrpSpPr/>
          <p:nvPr/>
        </p:nvGrpSpPr>
        <p:grpSpPr>
          <a:xfrm>
            <a:off x="365145" y="4711865"/>
            <a:ext cx="5019656" cy="1687046"/>
            <a:chOff x="365144" y="4711865"/>
            <a:chExt cx="5436216" cy="182704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E54CB85-B22D-00FD-06EB-2657CEAD7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144" y="4711865"/>
              <a:ext cx="5436216" cy="182704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CC9061-8EAB-4FF1-3B04-AACD01F4A803}"/>
                </a:ext>
              </a:extLst>
            </p:cNvPr>
            <p:cNvSpPr txBox="1"/>
            <p:nvPr/>
          </p:nvSpPr>
          <p:spPr>
            <a:xfrm>
              <a:off x="1363802" y="5278491"/>
              <a:ext cx="779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Step 3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6AD2361-1CDC-83A1-548C-17C081043221}"/>
                </a:ext>
              </a:extLst>
            </p:cNvPr>
            <p:cNvSpPr/>
            <p:nvPr/>
          </p:nvSpPr>
          <p:spPr>
            <a:xfrm>
              <a:off x="3517106" y="6260110"/>
              <a:ext cx="713918" cy="27880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30CFDC2B-DC67-7BD0-DBDA-36C43D961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195" y="587770"/>
            <a:ext cx="5898022" cy="300497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28975E-C85C-AB1D-1F63-E8D857D78F7C}"/>
              </a:ext>
            </a:extLst>
          </p:cNvPr>
          <p:cNvSpPr txBox="1"/>
          <p:nvPr/>
        </p:nvSpPr>
        <p:spPr>
          <a:xfrm>
            <a:off x="4661195" y="3647275"/>
            <a:ext cx="5673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You can edit this </a:t>
            </a:r>
            <a:r>
              <a:rPr lang="en-US" sz="1200" err="1"/>
              <a:t>main_job.sh</a:t>
            </a:r>
            <a:r>
              <a:rPr lang="en-US" sz="1200"/>
              <a:t> file to run about anything.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Here, I use the ‘sleep’ command as a trick to make this batch job mimic an interactive job so I can login to the allocated node using SSH for the duration of this allocation (using OOD’s Shell Access!)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You can learn the hostname for a running job using the </a:t>
            </a:r>
            <a:br>
              <a:rPr lang="en-US" sz="1200"/>
            </a:br>
            <a:r>
              <a:rPr lang="en-US" sz="1200"/>
              <a:t>Jobs -&gt; Active Jobs -&gt; Expand the Job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01B7AA-A138-F650-10FF-FDAD95FF4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072" y="4864960"/>
            <a:ext cx="4537048" cy="177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6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DBD7B-1B3D-E2B7-C978-42142CAEE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84CD2-2FBF-7BEB-9826-299BC596C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05" y="778782"/>
            <a:ext cx="11199389" cy="5300435"/>
          </a:xfrm>
        </p:spPr>
        <p:txBody>
          <a:bodyPr anchor="ctr"/>
          <a:lstStyle/>
          <a:p>
            <a:pPr algn="ctr"/>
            <a:r>
              <a:rPr lang="en-US" sz="6000" b="1"/>
              <a:t>PART II: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BFD6B-01A9-85A1-85CA-CB902FDA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56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030C-328B-CC53-D9FA-A62DDB9F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Containers: They are Your Friend!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B8757-062C-9B85-8391-66A3A43A2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b="1">
                <a:latin typeface="Franklin Gothic Book"/>
              </a:rPr>
              <a:t>Do you need….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/>
              </a:rPr>
              <a:t>The latest and greatest versions and libraries that are not available on the system?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/>
              </a:rPr>
              <a:t>A way to run things that working for “everyone else” but not for you? Are they too busy to help you?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/>
              </a:rPr>
              <a:t>Software / Utilities that are NOT supported by the OS and libraries on the cluster?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/>
              </a:rPr>
              <a:t>‘root’ privileges to setup your workflows and software?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/>
              </a:rPr>
              <a:t>Provide your colleagues and peers with a way to consistently replicate your research results?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/>
              </a:rPr>
              <a:t>Running the same applications on the HPC Cluster, your lab machines and your personal devices with ease?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/>
              </a:rPr>
              <a:t>Store your research workflow for the future, making sure it’ll still work on future architectures?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Franklin Gothic Book"/>
              </a:rPr>
              <a:t>… list goes on!!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>
                <a:latin typeface="Franklin Gothic Book"/>
              </a:rPr>
              <a:t>In one sentence:</a:t>
            </a:r>
          </a:p>
          <a:p>
            <a:r>
              <a:rPr lang="en-US">
                <a:solidFill>
                  <a:srgbClr val="C00000"/>
                </a:solidFill>
                <a:latin typeface="Franklin Gothic Book"/>
              </a:rPr>
              <a:t>Containers are an extremely useful technology, well worth of the  time investment you need to master them.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2122F-A9C7-9889-C450-9785BCCE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7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0D016-4B3B-6E32-1CF6-357641E5D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5884-37F2-3F36-2643-71AD8C98F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Containers: Let’s bust some myths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2FB2-3CF0-4F7E-43D0-3ACE88B0E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51" y="1012272"/>
            <a:ext cx="11336580" cy="5458379"/>
          </a:xfrm>
        </p:spPr>
        <p:txBody>
          <a:bodyPr/>
          <a:lstStyle/>
          <a:p>
            <a:r>
              <a:rPr lang="en-US" sz="1600" b="1">
                <a:solidFill>
                  <a:srgbClr val="C00000"/>
                </a:solidFill>
              </a:rPr>
              <a:t>Myth #1: They are difficult to learn and use</a:t>
            </a:r>
          </a:p>
          <a:p>
            <a:pPr marL="971550" lvl="1" indent="-285750"/>
            <a:r>
              <a:rPr lang="en-US" sz="1600"/>
              <a:t>No, they are not – especially given how well they are documented with excellent tutorials/videos online</a:t>
            </a:r>
          </a:p>
          <a:p>
            <a:r>
              <a:rPr lang="en-US" sz="1600" b="1">
                <a:solidFill>
                  <a:srgbClr val="C00000"/>
                </a:solidFill>
              </a:rPr>
              <a:t>Myth #2: They come with a performance penalty</a:t>
            </a:r>
          </a:p>
          <a:p>
            <a:pPr marL="971550" lvl="1" indent="-285750"/>
            <a:r>
              <a:rPr lang="en-US" sz="1600"/>
              <a:t>True: they *may* incur some overhead, but not even noticeable in most cases</a:t>
            </a:r>
          </a:p>
          <a:p>
            <a:pPr marL="971550" lvl="1" indent="-285750"/>
            <a:r>
              <a:rPr lang="en-US" sz="1600"/>
              <a:t>Also True: you can use many expert-optimized containers from vendors with a significant performance boost!</a:t>
            </a:r>
          </a:p>
          <a:p>
            <a:pPr marL="971550" lvl="1" indent="-285750"/>
            <a:r>
              <a:rPr lang="en-US" sz="1600"/>
              <a:t>Containers can access system components (CPU, GPU) via passthrough options as if they are running natively</a:t>
            </a:r>
          </a:p>
          <a:p>
            <a:r>
              <a:rPr lang="en-US" sz="1600" b="1">
                <a:solidFill>
                  <a:srgbClr val="C00000"/>
                </a:solidFill>
              </a:rPr>
              <a:t>Myth #3: They are like “black boxes” – you can only use them for the purpose they are built for</a:t>
            </a:r>
          </a:p>
          <a:p>
            <a:pPr marL="971550" lvl="1" indent="-285750"/>
            <a:r>
              <a:rPr lang="en-US" sz="1600"/>
              <a:t>Partially true: Yet, most containers offer root level shell access == freedom to add/change whatever you like!</a:t>
            </a:r>
          </a:p>
          <a:p>
            <a:pPr marL="971550" lvl="1" indent="-285750"/>
            <a:r>
              <a:rPr lang="en-US" sz="1600"/>
              <a:t>It’s extremely easy to start with a base container and create your own – but in most cases you don’t have to</a:t>
            </a:r>
          </a:p>
          <a:p>
            <a:r>
              <a:rPr lang="en-US" sz="1600" b="1">
                <a:solidFill>
                  <a:srgbClr val="C00000"/>
                </a:solidFill>
              </a:rPr>
              <a:t>Myth #4: Containers require compatible hardware</a:t>
            </a:r>
          </a:p>
          <a:p>
            <a:pPr marL="971550" lvl="1" indent="-285750"/>
            <a:r>
              <a:rPr lang="en-US" sz="1600"/>
              <a:t>Partially true: modern containers offer emulation support with impressive results.</a:t>
            </a:r>
          </a:p>
          <a:p>
            <a:pPr lvl="2" indent="0">
              <a:buNone/>
            </a:pPr>
            <a:r>
              <a:rPr lang="en-US" sz="1600"/>
              <a:t>E.g. I have a x86/Ubuntu ‘</a:t>
            </a:r>
            <a:r>
              <a:rPr lang="en-US" sz="1600" err="1"/>
              <a:t>jupyter</a:t>
            </a:r>
            <a:r>
              <a:rPr lang="en-US" sz="1600"/>
              <a:t> lab’ container which works seamlessly on an Apple M3 laptop and Windows 11</a:t>
            </a:r>
          </a:p>
          <a:p>
            <a:r>
              <a:rPr lang="en-US" sz="1600" b="1">
                <a:solidFill>
                  <a:srgbClr val="C00000"/>
                </a:solidFill>
              </a:rPr>
              <a:t>Myth #5: They can get huge and require a lot of storage!!</a:t>
            </a:r>
          </a:p>
          <a:p>
            <a:pPr marL="971550" lvl="1" indent="-285750"/>
            <a:r>
              <a:rPr lang="en-US" sz="1600"/>
              <a:t>This one is quite true, yet good practices mitigate this issue significantly</a:t>
            </a:r>
          </a:p>
          <a:p>
            <a:pPr marL="1428750" lvl="2" indent="-285750"/>
            <a:r>
              <a:rPr lang="en-US" sz="1600"/>
              <a:t>Store images – not each container instances (== run with ‘--rm’ to remove container instances after running)</a:t>
            </a:r>
          </a:p>
          <a:p>
            <a:pPr marL="1428750" lvl="2" indent="-285750"/>
            <a:r>
              <a:rPr lang="en-US" sz="1600"/>
              <a:t>Use repositories (e.g. </a:t>
            </a:r>
            <a:r>
              <a:rPr lang="en-US" sz="1600" err="1"/>
              <a:t>dockerhub</a:t>
            </a:r>
            <a:r>
              <a:rPr lang="en-US" sz="1600"/>
              <a:t>, harbor) to park (and share!) unused images </a:t>
            </a:r>
            <a:r>
              <a:rPr lang="en-US" sz="1600">
                <a:sym typeface="Wingdings" pitchFamily="2" charset="2"/>
              </a:rPr>
              <a:t> </a:t>
            </a:r>
            <a:r>
              <a:rPr lang="en-US" sz="1600"/>
              <a:t>More on this later </a:t>
            </a:r>
          </a:p>
          <a:p>
            <a:pPr marL="1428750" lvl="2" indent="-285750"/>
            <a:r>
              <a:rPr lang="en-US" sz="1600"/>
              <a:t>Create hybrid containers that do multiple things for you – instead of one container for each task</a:t>
            </a:r>
          </a:p>
          <a:p>
            <a:pPr marL="971550" lvl="1" indent="-285750"/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13185-59A4-3FD7-05DC-F7651EA1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29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99D9-A8D7-663D-6AB5-F939C775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CF7A-5093-71BE-7EC7-2EB70506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6FF65-0675-8154-0B68-B1EBF416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0" y="5532755"/>
            <a:ext cx="1227148" cy="1188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15641-44AD-6D5C-136A-147CF80010F8}"/>
              </a:ext>
            </a:extLst>
          </p:cNvPr>
          <p:cNvSpPr txBox="1"/>
          <p:nvPr/>
        </p:nvSpPr>
        <p:spPr>
          <a:xfrm>
            <a:off x="44160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52F6D"/>
                </a:solidFill>
                <a:effectLst/>
                <a:uLnTx/>
                <a:uFillTx/>
                <a:latin typeface="Franklin Gothic Book"/>
              </a:rPr>
              <a:t>Our Team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05929-928C-150A-4EDD-E6931DFED050}"/>
              </a:ext>
            </a:extLst>
          </p:cNvPr>
          <p:cNvSpPr txBox="1"/>
          <p:nvPr/>
        </p:nvSpPr>
        <p:spPr>
          <a:xfrm>
            <a:off x="441606" y="1062144"/>
            <a:ext cx="109121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Franklin Gothic Book"/>
              </a:rPr>
              <a:t>We are HPC enthusiasts, passionate about providing Moffitt with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Franklin Gothic Book"/>
              </a:rPr>
              <a:t>unparalleled advantages that set us apart</a:t>
            </a: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Franklin Gothic Book"/>
              </a:rPr>
              <a:t> from other research institutions.</a:t>
            </a:r>
            <a:endParaRPr kumimoji="0" lang="en-US" sz="240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pic>
        <p:nvPicPr>
          <p:cNvPr id="1026" name="Picture 2" descr="Shane Corder">
            <a:extLst>
              <a:ext uri="{FF2B5EF4-FFF2-40B4-BE49-F238E27FC236}">
                <a16:creationId xmlns:a16="http://schemas.microsoft.com/office/drawing/2014/main" id="{E791AC56-5972-D5AD-17A7-83A29F47DB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2" t="9010" r="13620" b="13328"/>
          <a:stretch/>
        </p:blipFill>
        <p:spPr bwMode="auto">
          <a:xfrm>
            <a:off x="8124624" y="2343092"/>
            <a:ext cx="1867623" cy="192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hmet Belgin">
            <a:extLst>
              <a:ext uri="{FF2B5EF4-FFF2-40B4-BE49-F238E27FC236}">
                <a16:creationId xmlns:a16="http://schemas.microsoft.com/office/drawing/2014/main" id="{51EACA18-008B-0F86-1697-F2756B5D3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817" y="2344120"/>
            <a:ext cx="1927772" cy="192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rett DeAngelis">
            <a:extLst>
              <a:ext uri="{FF2B5EF4-FFF2-40B4-BE49-F238E27FC236}">
                <a16:creationId xmlns:a16="http://schemas.microsoft.com/office/drawing/2014/main" id="{911D68F1-B904-B3C3-D31D-F2EB3E2FB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60" y="2344120"/>
            <a:ext cx="1927772" cy="192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861144-100A-355A-D1AE-E7C3F497FDFD}"/>
              </a:ext>
            </a:extLst>
          </p:cNvPr>
          <p:cNvSpPr txBox="1"/>
          <p:nvPr/>
        </p:nvSpPr>
        <p:spPr>
          <a:xfrm>
            <a:off x="1577159" y="4382815"/>
            <a:ext cx="2377989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Jarett DeAngelis</a:t>
            </a:r>
          </a:p>
          <a:p>
            <a:r>
              <a:rPr lang="en-US" b="1">
                <a:solidFill>
                  <a:srgbClr val="00B0F0"/>
                </a:solidFill>
              </a:rPr>
              <a:t>Director</a:t>
            </a:r>
          </a:p>
          <a:p>
            <a:r>
              <a:rPr lang="en-US" sz="1400" err="1">
                <a:solidFill>
                  <a:srgbClr val="00B0F0"/>
                </a:solidFill>
              </a:rPr>
              <a:t>jarett.deangelis@moffitt.org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561CB1-1E37-FF8C-4374-4AA859760564}"/>
              </a:ext>
            </a:extLst>
          </p:cNvPr>
          <p:cNvSpPr txBox="1"/>
          <p:nvPr/>
        </p:nvSpPr>
        <p:spPr>
          <a:xfrm>
            <a:off x="4924817" y="4387506"/>
            <a:ext cx="237799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Mehmet Belgin, PhD</a:t>
            </a:r>
          </a:p>
          <a:p>
            <a:r>
              <a:rPr lang="en-US" b="1">
                <a:solidFill>
                  <a:srgbClr val="00B0F0"/>
                </a:solidFill>
              </a:rPr>
              <a:t>Sr HPC Systems Eng.</a:t>
            </a:r>
            <a:endParaRPr lang="en-US" b="1">
              <a:solidFill>
                <a:srgbClr val="00B0F0"/>
              </a:solidFill>
              <a:cs typeface="Calibri"/>
            </a:endParaRPr>
          </a:p>
          <a:p>
            <a:r>
              <a:rPr lang="en-US" sz="1400" err="1">
                <a:solidFill>
                  <a:srgbClr val="00B0F0"/>
                </a:solidFill>
              </a:rPr>
              <a:t>mehmet.belgin@moffitt.org</a:t>
            </a:r>
            <a:endParaRPr lang="en-US" sz="1400">
              <a:solidFill>
                <a:srgbClr val="00B0F0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47EA0-991C-1818-780B-24C6C6C654FE}"/>
              </a:ext>
            </a:extLst>
          </p:cNvPr>
          <p:cNvSpPr txBox="1"/>
          <p:nvPr/>
        </p:nvSpPr>
        <p:spPr>
          <a:xfrm>
            <a:off x="8124624" y="4382815"/>
            <a:ext cx="2220335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Shane Corder</a:t>
            </a:r>
          </a:p>
          <a:p>
            <a:r>
              <a:rPr lang="en-US" b="1">
                <a:solidFill>
                  <a:srgbClr val="00B0F0"/>
                </a:solidFill>
              </a:rPr>
              <a:t>Sr HPC Systems Eng.</a:t>
            </a:r>
            <a:endParaRPr lang="en-US" b="1">
              <a:solidFill>
                <a:srgbClr val="00B0F0"/>
              </a:solidFill>
              <a:cs typeface="Calibri"/>
            </a:endParaRPr>
          </a:p>
          <a:p>
            <a:r>
              <a:rPr lang="en-US" sz="1400">
                <a:solidFill>
                  <a:srgbClr val="00B0F0"/>
                </a:solidFill>
              </a:rPr>
              <a:t>shane.corder@moffitt.org</a:t>
            </a:r>
          </a:p>
        </p:txBody>
      </p:sp>
    </p:spTree>
    <p:extLst>
      <p:ext uri="{BB962C8B-B14F-4D97-AF65-F5344CB8AC3E}">
        <p14:creationId xmlns:p14="http://schemas.microsoft.com/office/powerpoint/2010/main" val="262875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99D9-A8D7-663D-6AB5-F939C775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CF7A-5093-71BE-7EC7-2EB70506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15641-44AD-6D5C-136A-147CF80010F8}"/>
              </a:ext>
            </a:extLst>
          </p:cNvPr>
          <p:cNvSpPr txBox="1"/>
          <p:nvPr/>
        </p:nvSpPr>
        <p:spPr>
          <a:xfrm>
            <a:off x="44160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Using Software Containers at Moffitt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2FC9E-A512-49C8-0AA8-F0F9F1ACCE66}"/>
              </a:ext>
            </a:extLst>
          </p:cNvPr>
          <p:cNvSpPr txBox="1"/>
          <p:nvPr/>
        </p:nvSpPr>
        <p:spPr>
          <a:xfrm>
            <a:off x="1085603" y="964207"/>
            <a:ext cx="11106397" cy="62478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support Docker, </a:t>
            </a:r>
            <a:r>
              <a:rPr lang="en-US" sz="2400" b="1" err="1"/>
              <a:t>Podman</a:t>
            </a:r>
            <a:r>
              <a:rPr lang="en-US" sz="2400"/>
              <a:t> and </a:t>
            </a:r>
            <a:r>
              <a:rPr lang="en-US" sz="2400" err="1"/>
              <a:t>Apptainer</a:t>
            </a:r>
            <a:r>
              <a:rPr lang="en-US" sz="2400"/>
              <a:t> (</a:t>
            </a:r>
            <a:r>
              <a:rPr lang="en-US" sz="2400" err="1"/>
              <a:t>a.k.a</a:t>
            </a:r>
            <a:r>
              <a:rPr lang="en-US" sz="2400"/>
              <a:t> Singularity).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Moffitt runs a private </a:t>
            </a:r>
            <a:r>
              <a:rPr lang="en-US" sz="2400" err="1"/>
              <a:t>DockerHub</a:t>
            </a:r>
            <a:r>
              <a:rPr lang="en-US" sz="2400"/>
              <a:t>-like platform (Harbor)  </a:t>
            </a:r>
            <a:r>
              <a:rPr lang="en-US" sz="2400">
                <a:hlinkClick r:id="rId3"/>
              </a:rPr>
              <a:t>https://dockerhub.moffitt.org/</a:t>
            </a:r>
            <a:r>
              <a:rPr lang="en-US" sz="2400"/>
              <a:t>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Login using Moffitt credentials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You can create private/public projects, pull/push containers, share with other Moffitt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We recommend Using </a:t>
            </a:r>
            <a:r>
              <a:rPr lang="en-US" sz="2400" b="1" err="1"/>
              <a:t>Podman</a:t>
            </a:r>
            <a:r>
              <a:rPr lang="en-US" sz="2400" b="1"/>
              <a:t>: </a:t>
            </a:r>
            <a:r>
              <a:rPr lang="en-US" sz="2400"/>
              <a:t>allows you to create, run, and manage containers and container images without requiring a daemon like Docker. Its interface is identical to Docker.</a:t>
            </a:r>
            <a:endParaRPr lang="en-US" sz="2400">
              <a:cs typeface="Calibri"/>
            </a:endParaRPr>
          </a:p>
          <a:p>
            <a:pPr lvl="1"/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benefit of building with </a:t>
            </a:r>
            <a:r>
              <a:rPr lang="en-US" sz="2400" err="1"/>
              <a:t>Podman</a:t>
            </a:r>
            <a:r>
              <a:rPr lang="en-US" sz="2400"/>
              <a:t> is its use of standard OCI format which is much more widely used than </a:t>
            </a:r>
            <a:r>
              <a:rPr lang="en-US" sz="2400" err="1"/>
              <a:t>Apptainer’s</a:t>
            </a:r>
            <a:r>
              <a:rPr lang="en-US" sz="2400"/>
              <a:t> </a:t>
            </a:r>
            <a:r>
              <a:rPr lang="en-US" sz="2400" err="1"/>
              <a:t>sif</a:t>
            </a:r>
            <a:r>
              <a:rPr lang="en-US" sz="2400"/>
              <a:t>. It makes them easier to share with systems that only support Docker or other OCI-based technologies (which is very common).</a:t>
            </a:r>
            <a:endParaRPr lang="en-US" sz="240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r>
              <a:rPr lang="en-US" sz="2400"/>
              <a:t> 	</a:t>
            </a:r>
            <a:endParaRPr lang="en-US" sz="1400">
              <a:latin typeface="Monaco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3BB76F-5A5B-10D6-4B9B-B22D1E7C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873" y="1775720"/>
            <a:ext cx="17018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57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99D9-A8D7-663D-6AB5-F939C775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CF7A-5093-71BE-7EC7-2EB70506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15641-44AD-6D5C-136A-147CF80010F8}"/>
              </a:ext>
            </a:extLst>
          </p:cNvPr>
          <p:cNvSpPr txBox="1"/>
          <p:nvPr/>
        </p:nvSpPr>
        <p:spPr>
          <a:xfrm>
            <a:off x="1394035" y="143876"/>
            <a:ext cx="9496530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Basic </a:t>
            </a:r>
            <a:r>
              <a:rPr lang="en-US" sz="4000" b="1" err="1">
                <a:solidFill>
                  <a:srgbClr val="052F6D"/>
                </a:solidFill>
                <a:latin typeface="Franklin Gothic Book"/>
              </a:rPr>
              <a:t>Podman</a:t>
            </a:r>
            <a:r>
              <a:rPr lang="en-US" sz="4000" b="1">
                <a:solidFill>
                  <a:srgbClr val="052F6D"/>
                </a:solidFill>
                <a:latin typeface="Franklin Gothic Book"/>
              </a:rPr>
              <a:t> Container Management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409B13-AFD9-6F97-A3F3-B86AF26528C3}"/>
              </a:ext>
            </a:extLst>
          </p:cNvPr>
          <p:cNvGraphicFramePr>
            <a:graphicFrameLocks noGrp="1"/>
          </p:cNvGraphicFramePr>
          <p:nvPr/>
        </p:nvGraphicFramePr>
        <p:xfrm>
          <a:off x="1511064" y="851762"/>
          <a:ext cx="10292187" cy="28346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56957">
                  <a:extLst>
                    <a:ext uri="{9D8B030D-6E8A-4147-A177-3AD203B41FA5}">
                      <a16:colId xmlns:a16="http://schemas.microsoft.com/office/drawing/2014/main" val="2137254559"/>
                    </a:ext>
                  </a:extLst>
                </a:gridCol>
                <a:gridCol w="3571270">
                  <a:extLst>
                    <a:ext uri="{9D8B030D-6E8A-4147-A177-3AD203B41FA5}">
                      <a16:colId xmlns:a16="http://schemas.microsoft.com/office/drawing/2014/main" val="1882698628"/>
                    </a:ext>
                  </a:extLst>
                </a:gridCol>
                <a:gridCol w="4163960">
                  <a:extLst>
                    <a:ext uri="{9D8B030D-6E8A-4147-A177-3AD203B41FA5}">
                      <a16:colId xmlns:a16="http://schemas.microsoft.com/office/drawing/2014/main" val="2809214586"/>
                    </a:ext>
                  </a:extLst>
                </a:gridCol>
              </a:tblGrid>
              <a:tr h="281276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Purpose</a:t>
                      </a:r>
                    </a:p>
                  </a:txBody>
                  <a:tcPr>
                    <a:solidFill>
                      <a:srgbClr val="4A52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Command</a:t>
                      </a:r>
                    </a:p>
                  </a:txBody>
                  <a:tcPr>
                    <a:solidFill>
                      <a:srgbClr val="4A52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</a:p>
                  </a:txBody>
                  <a:tcPr>
                    <a:solidFill>
                      <a:srgbClr val="4A5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786544"/>
                  </a:ext>
                </a:extLst>
              </a:tr>
              <a:tr h="28127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/>
                        <a:t>Search for a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search </a:t>
                      </a: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rstudio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84686"/>
                  </a:ext>
                </a:extLst>
              </a:tr>
              <a:tr h="28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Pull a container as an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pull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pull rocker/</a:t>
                      </a: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rstudio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562502"/>
                  </a:ext>
                </a:extLst>
              </a:tr>
              <a:tr h="231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List pulled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898431"/>
                  </a:ext>
                </a:extLst>
              </a:tr>
              <a:tr h="28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Delete a pulled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rmi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&lt;IMAGEID&gt;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rmi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d96a50ac4757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644427"/>
                  </a:ext>
                </a:extLst>
              </a:tr>
              <a:tr h="2812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List 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ps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[-a to list stopped]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ps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-a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775862"/>
                  </a:ext>
                </a:extLst>
              </a:tr>
              <a:tr h="346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Run/Stop a pulled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run    &lt;IMAGEID&gt; (or name)</a:t>
                      </a:r>
                    </a:p>
                    <a:p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stop   &lt;</a:t>
                      </a: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ContainerID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run  d96a50ac4757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stop e8aae4b3c645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801930"/>
                  </a:ext>
                </a:extLst>
              </a:tr>
              <a:tr h="2311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Execute</a:t>
                      </a:r>
                      <a:r>
                        <a:rPr lang="en-US" sz="1600"/>
                        <a:t>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exec –t &lt;IMAGEID&gt;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exec -it d96a50ac4757 /bin/bash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34706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AFF85D7-1D6D-22E7-5E04-1D8172E14DEF}"/>
              </a:ext>
            </a:extLst>
          </p:cNvPr>
          <p:cNvGraphicFramePr>
            <a:graphicFrameLocks noGrp="1"/>
          </p:cNvGraphicFramePr>
          <p:nvPr/>
        </p:nvGraphicFramePr>
        <p:xfrm>
          <a:off x="1511064" y="3796030"/>
          <a:ext cx="10174823" cy="2712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275636">
                  <a:extLst>
                    <a:ext uri="{9D8B030D-6E8A-4147-A177-3AD203B41FA5}">
                      <a16:colId xmlns:a16="http://schemas.microsoft.com/office/drawing/2014/main" val="2137254559"/>
                    </a:ext>
                  </a:extLst>
                </a:gridCol>
                <a:gridCol w="2916820">
                  <a:extLst>
                    <a:ext uri="{9D8B030D-6E8A-4147-A177-3AD203B41FA5}">
                      <a16:colId xmlns:a16="http://schemas.microsoft.com/office/drawing/2014/main" val="1882698628"/>
                    </a:ext>
                  </a:extLst>
                </a:gridCol>
                <a:gridCol w="3982367">
                  <a:extLst>
                    <a:ext uri="{9D8B030D-6E8A-4147-A177-3AD203B41FA5}">
                      <a16:colId xmlns:a16="http://schemas.microsoft.com/office/drawing/2014/main" val="2809214586"/>
                    </a:ext>
                  </a:extLst>
                </a:gridCol>
              </a:tblGrid>
              <a:tr h="302794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Purpose </a:t>
                      </a:r>
                    </a:p>
                  </a:txBody>
                  <a:tcPr>
                    <a:solidFill>
                      <a:srgbClr val="4952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Argument</a:t>
                      </a:r>
                    </a:p>
                  </a:txBody>
                  <a:tcPr>
                    <a:solidFill>
                      <a:srgbClr val="4952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Example</a:t>
                      </a:r>
                    </a:p>
                  </a:txBody>
                  <a:tcPr>
                    <a:solidFill>
                      <a:srgbClr val="4952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786544"/>
                  </a:ext>
                </a:extLst>
              </a:tr>
              <a:tr h="27756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in detached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-d</a:t>
                      </a: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podman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run 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 -e PASSWORD="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some_password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" 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 -d                          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 --name 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my_rstudio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-server    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 --rm                        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 -v ${HOME}:/home/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   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 -p 8787:8787                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 -w /home/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           \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rocker/</a:t>
                      </a:r>
                      <a:r>
                        <a:rPr lang="en-US" sz="14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rstudio:latest</a:t>
                      </a:r>
                      <a:r>
                        <a:rPr lang="en-US" sz="14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084686"/>
                  </a:ext>
                </a:extLst>
              </a:tr>
              <a:tr h="277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an environment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-e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kern="1200">
                        <a:solidFill>
                          <a:schemeClr val="dk1"/>
                        </a:solidFill>
                        <a:latin typeface="Monaco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562502"/>
                  </a:ext>
                </a:extLst>
              </a:tr>
              <a:tr h="277561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Remove the container when exists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--rm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>
                        <a:solidFill>
                          <a:schemeClr val="dk1"/>
                        </a:solidFill>
                        <a:latin typeface="Monaco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898431"/>
                  </a:ext>
                </a:extLst>
              </a:tr>
              <a:tr h="277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 the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--name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600" kern="1200">
                        <a:solidFill>
                          <a:schemeClr val="dk1"/>
                        </a:solidFill>
                        <a:latin typeface="Monaco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644427"/>
                  </a:ext>
                </a:extLst>
              </a:tr>
              <a:tr h="277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Mounts directories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-v </a:t>
                      </a: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hostPath:containerPath</a:t>
                      </a:r>
                      <a:endParaRPr lang="en-US" sz="1200" kern="1200">
                        <a:solidFill>
                          <a:srgbClr val="000000"/>
                        </a:solidFill>
                        <a:latin typeface="Consolas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>
                        <a:solidFill>
                          <a:schemeClr val="dk1"/>
                        </a:solidFill>
                        <a:latin typeface="Monaco" pitchFamily="2" charset="77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801930"/>
                  </a:ext>
                </a:extLst>
              </a:tr>
              <a:tr h="277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 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-p </a:t>
                      </a: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hostPort:containerPort</a:t>
                      </a:r>
                      <a:endParaRPr lang="en-US" sz="1200" kern="1200">
                        <a:solidFill>
                          <a:srgbClr val="000000"/>
                        </a:solidFill>
                        <a:latin typeface="Consolas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>
                        <a:solidFill>
                          <a:schemeClr val="dk1"/>
                        </a:solidFill>
                        <a:latin typeface="Monaco" pitchFamily="2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789154"/>
                  </a:ext>
                </a:extLst>
              </a:tr>
              <a:tr h="277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a 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-w </a:t>
                      </a:r>
                      <a:r>
                        <a:rPr lang="en-US" sz="1200" kern="1200" err="1">
                          <a:solidFill>
                            <a:srgbClr val="000000"/>
                          </a:solidFill>
                          <a:latin typeface="Consolas"/>
                          <a:ea typeface="+mn-ea"/>
                          <a:cs typeface="+mn-cs"/>
                        </a:rPr>
                        <a:t>container_home_path</a:t>
                      </a:r>
                      <a:endParaRPr lang="en-US" sz="1200" kern="1200">
                        <a:solidFill>
                          <a:srgbClr val="000000"/>
                        </a:solidFill>
                        <a:latin typeface="Consolas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>
                        <a:solidFill>
                          <a:schemeClr val="dk1"/>
                        </a:solidFill>
                        <a:latin typeface="Monaco" pitchFamily="2" charset="77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69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630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80A06-A6F3-03FF-FC5D-D0E9AF70C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07473-3DA2-B4A9-3FA6-294E3F62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CC379-BD11-5EA7-B277-CA9F60659794}"/>
              </a:ext>
            </a:extLst>
          </p:cNvPr>
          <p:cNvSpPr txBox="1"/>
          <p:nvPr/>
        </p:nvSpPr>
        <p:spPr>
          <a:xfrm>
            <a:off x="44160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              Harbor: Your resident </a:t>
            </a:r>
            <a:r>
              <a:rPr lang="en-US" sz="4000" b="1" err="1">
                <a:solidFill>
                  <a:srgbClr val="052F6D"/>
                </a:solidFill>
                <a:latin typeface="Franklin Gothic Book"/>
              </a:rPr>
              <a:t>Dockerhub</a:t>
            </a:r>
            <a:endParaRPr lang="en-US" sz="4000" b="1">
              <a:solidFill>
                <a:srgbClr val="052F6D"/>
              </a:solidFill>
              <a:latin typeface="Franklin Gothic Boo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08A9AD-CD05-63AF-AF76-566C9385C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6" y="300844"/>
            <a:ext cx="1701800" cy="66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E23F9D-3ED2-29C7-9E0A-35EE9EF62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6" y="1652731"/>
            <a:ext cx="8681612" cy="4951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28712-054E-51A9-8AA8-EDDE7302B929}"/>
              </a:ext>
            </a:extLst>
          </p:cNvPr>
          <p:cNvSpPr txBox="1"/>
          <p:nvPr/>
        </p:nvSpPr>
        <p:spPr>
          <a:xfrm>
            <a:off x="441606" y="983822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hlinkClick r:id="rId5"/>
              </a:rPr>
              <a:t>https://dockerhub.moffitt.org/</a:t>
            </a:r>
            <a:r>
              <a:rPr lang="en-US" sz="3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421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46C52-1440-0BDD-7335-F2A0755D8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0F342-7166-428E-046D-67760E8C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06130-4F39-C8B7-7AD6-6C09DCE108E5}"/>
              </a:ext>
            </a:extLst>
          </p:cNvPr>
          <p:cNvSpPr txBox="1"/>
          <p:nvPr/>
        </p:nvSpPr>
        <p:spPr>
          <a:xfrm>
            <a:off x="44160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              Harbor: Your resident </a:t>
            </a:r>
            <a:r>
              <a:rPr lang="en-US" sz="4000" b="1" err="1">
                <a:solidFill>
                  <a:srgbClr val="052F6D"/>
                </a:solidFill>
                <a:latin typeface="Franklin Gothic Book"/>
              </a:rPr>
              <a:t>Dockerhub</a:t>
            </a:r>
            <a:endParaRPr lang="en-US" sz="4000" b="1">
              <a:solidFill>
                <a:srgbClr val="052F6D"/>
              </a:solidFill>
              <a:latin typeface="Franklin Gothic Boo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BF1BF9-141D-F659-5747-353D3AE5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6" y="300844"/>
            <a:ext cx="1701800" cy="66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33DCE0-4C59-B449-587E-AA3B4646D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6" y="1151815"/>
            <a:ext cx="7772400" cy="53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02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D53EC-D0E7-246F-85AA-6C0E8E03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919B0-B3A7-2923-25E0-0F8C46B9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CB30B-2594-63FC-C321-5BA5A3A8EDB1}"/>
              </a:ext>
            </a:extLst>
          </p:cNvPr>
          <p:cNvSpPr txBox="1"/>
          <p:nvPr/>
        </p:nvSpPr>
        <p:spPr>
          <a:xfrm>
            <a:off x="44160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              Harbor: Your resident </a:t>
            </a:r>
            <a:r>
              <a:rPr lang="en-US" sz="4000" b="1" err="1">
                <a:solidFill>
                  <a:srgbClr val="052F6D"/>
                </a:solidFill>
                <a:latin typeface="Franklin Gothic Book"/>
              </a:rPr>
              <a:t>Dockerhub</a:t>
            </a:r>
            <a:endParaRPr lang="en-US" sz="4000" b="1">
              <a:solidFill>
                <a:srgbClr val="052F6D"/>
              </a:solidFill>
              <a:latin typeface="Franklin Gothic Boo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2CD683-C305-0242-5C2E-23CC7603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06" y="300844"/>
            <a:ext cx="17018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C1F16B-C9B1-A911-8EB8-5F5C9BD83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06" y="1260369"/>
            <a:ext cx="10040736" cy="52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44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99D9-A8D7-663D-6AB5-F939C775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CF7A-5093-71BE-7EC7-2EB70506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15641-44AD-6D5C-136A-147CF80010F8}"/>
              </a:ext>
            </a:extLst>
          </p:cNvPr>
          <p:cNvSpPr txBox="1"/>
          <p:nvPr/>
        </p:nvSpPr>
        <p:spPr>
          <a:xfrm>
            <a:off x="441605" y="300844"/>
            <a:ext cx="10820561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Demo: Running RStudio Using Containers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4A679-AB2C-8890-252C-D48761C5A0FC}"/>
              </a:ext>
            </a:extLst>
          </p:cNvPr>
          <p:cNvSpPr txBox="1"/>
          <p:nvPr/>
        </p:nvSpPr>
        <p:spPr>
          <a:xfrm>
            <a:off x="1488184" y="927706"/>
            <a:ext cx="9924451" cy="54476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SSH to the login node</a:t>
            </a:r>
          </a:p>
          <a:p>
            <a:pPr lvl="1"/>
            <a:endParaRPr lang="en-US" sz="1600">
              <a:latin typeface="Monaco" pitchFamily="2" charset="77"/>
            </a:endParaRPr>
          </a:p>
          <a:p>
            <a:pPr lvl="1"/>
            <a:r>
              <a:rPr lang="en-US" sz="1600">
                <a:solidFill>
                  <a:srgbClr val="000000"/>
                </a:solidFill>
                <a:latin typeface="Consolas"/>
              </a:rPr>
              <a:t>ssh &lt;</a:t>
            </a:r>
            <a:r>
              <a:rPr lang="en-US" sz="1600" err="1">
                <a:solidFill>
                  <a:srgbClr val="000000"/>
                </a:solidFill>
                <a:latin typeface="Consolas"/>
              </a:rPr>
              <a:t>lawsonid</a:t>
            </a:r>
            <a:r>
              <a:rPr lang="en-US" sz="1600">
                <a:solidFill>
                  <a:srgbClr val="000000"/>
                </a:solidFill>
                <a:latin typeface="Consolas"/>
              </a:rPr>
              <a:t>&gt;@</a:t>
            </a:r>
            <a:r>
              <a:rPr lang="en-US" sz="1600" err="1">
                <a:solidFill>
                  <a:srgbClr val="000000"/>
                </a:solidFill>
                <a:latin typeface="Consolas"/>
              </a:rPr>
              <a:t>red.moffitt.org</a:t>
            </a:r>
            <a:endParaRPr lang="en-US" sz="1600">
              <a:solidFill>
                <a:srgbClr val="000000"/>
              </a:solidFill>
              <a:latin typeface="Consolas"/>
            </a:endParaRPr>
          </a:p>
          <a:p>
            <a:pPr lvl="1"/>
            <a:endParaRPr lang="en-US" sz="1600">
              <a:latin typeface="Monaco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Grab a node (e.g. 4 cores with 40GB mem)</a:t>
            </a:r>
            <a:endParaRPr lang="en-US" sz="2000">
              <a:ea typeface="Calibri"/>
              <a:cs typeface="Calibri"/>
            </a:endParaRPr>
          </a:p>
          <a:p>
            <a:pPr lvl="1"/>
            <a:endParaRPr lang="en-US" sz="1600">
              <a:latin typeface="Monaco" pitchFamily="2" charset="77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lawsonid@red1 ~]$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grabnode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How many CPUs/cores would you like to grab on the node? [1-64] 4</a:t>
            </a: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How much memory (1-1000GB) would you like to grab? [40] 40</a:t>
            </a: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Please enter the max number of days you would like to grab this node: [1-30] 1</a:t>
            </a: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Do you need a GPU ? [y/N] N</a:t>
            </a:r>
          </a:p>
          <a:p>
            <a:pPr lvl="2"/>
            <a:endParaRPr lang="en-US" sz="1200">
              <a:solidFill>
                <a:srgbClr val="000000"/>
              </a:solidFill>
              <a:latin typeface="Consolas"/>
            </a:endParaRP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(… truncated)</a:t>
            </a:r>
          </a:p>
          <a:p>
            <a:pPr lvl="2"/>
            <a:endParaRPr lang="en-US" sz="1200">
              <a:solidFill>
                <a:srgbClr val="000000"/>
              </a:solidFill>
              <a:latin typeface="Consolas"/>
            </a:endParaRP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Now connecting to node hpctpa3pc0041...</a:t>
            </a: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lawsonid@</a:t>
            </a:r>
            <a:r>
              <a:rPr lang="en-US" sz="1200" b="1">
                <a:solidFill>
                  <a:srgbClr val="C00000"/>
                </a:solidFill>
                <a:latin typeface="Consolas"/>
              </a:rPr>
              <a:t>red-a41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~]$ </a:t>
            </a:r>
            <a:r>
              <a:rPr lang="en-US" sz="1200" b="1">
                <a:latin typeface="Consolas"/>
              </a:rPr>
              <a:t> </a:t>
            </a:r>
            <a:r>
              <a:rPr lang="en-US" sz="1200" b="1">
                <a:solidFill>
                  <a:srgbClr val="C00000"/>
                </a:solidFill>
                <a:latin typeface="Consolas"/>
                <a:sym typeface="Wingdings" pitchFamily="2" charset="2"/>
              </a:rPr>
              <a:t> </a:t>
            </a:r>
            <a:r>
              <a:rPr lang="en-US" sz="1200" b="1">
                <a:solidFill>
                  <a:srgbClr val="C00000"/>
                </a:solidFill>
                <a:latin typeface="Consolas"/>
              </a:rPr>
              <a:t>red-a41 is an alias for hpctpa3pc0041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Search for a </a:t>
            </a:r>
            <a:r>
              <a:rPr lang="en-US" sz="2000" err="1"/>
              <a:t>Rstudio</a:t>
            </a:r>
            <a:r>
              <a:rPr lang="en-US" sz="2000"/>
              <a:t> Server image</a:t>
            </a:r>
            <a:endParaRPr lang="en-US" sz="2000">
              <a:ea typeface="Calibri"/>
              <a:cs typeface="Calibri"/>
            </a:endParaRPr>
          </a:p>
          <a:p>
            <a:pPr lvl="1"/>
            <a:endParaRPr lang="en-US" sz="1200">
              <a:latin typeface="Monaco" pitchFamily="2" charset="77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lawsonid@red-a41 ~]$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search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rstudio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NAME                                          DESCRIPTION</a:t>
            </a: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/>
              </a:rPr>
              <a:t>docker.io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/rocker/</a:t>
            </a:r>
            <a:r>
              <a:rPr lang="en-US" sz="1200" err="1">
                <a:solidFill>
                  <a:srgbClr val="000000"/>
                </a:solidFill>
                <a:latin typeface="Consolas"/>
              </a:rPr>
              <a:t>tidyverse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                    Version-stable build of R, </a:t>
            </a:r>
            <a:r>
              <a:rPr lang="en-US" sz="1200" err="1">
                <a:solidFill>
                  <a:srgbClr val="000000"/>
                </a:solidFill>
                <a:latin typeface="Consolas"/>
              </a:rPr>
              <a:t>rstudio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, and R pa...</a:t>
            </a:r>
          </a:p>
          <a:p>
            <a:pPr lvl="2"/>
            <a:r>
              <a:rPr lang="en-US" sz="1200" b="1" err="1">
                <a:solidFill>
                  <a:srgbClr val="000000"/>
                </a:solidFill>
                <a:latin typeface="Consolas"/>
              </a:rPr>
              <a:t>docker.io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/rocker/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rstudio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                     RStudio Server image. </a:t>
            </a:r>
            <a:r>
              <a:rPr lang="en-US" sz="1200" b="1">
                <a:solidFill>
                  <a:srgbClr val="000000"/>
                </a:solidFill>
                <a:latin typeface="Consolas"/>
                <a:sym typeface="Wingdings" pitchFamily="2" charset="2"/>
              </a:rPr>
              <a:t> Let’s use this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… (truncated)</a:t>
            </a:r>
          </a:p>
          <a:p>
            <a:pPr lvl="1"/>
            <a:endParaRPr lang="en-US" sz="1200" b="1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8268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99D9-A8D7-663D-6AB5-F939C775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CF7A-5093-71BE-7EC7-2EB70506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4A679-AB2C-8890-252C-D48761C5A0FC}"/>
              </a:ext>
            </a:extLst>
          </p:cNvPr>
          <p:cNvSpPr txBox="1"/>
          <p:nvPr/>
        </p:nvSpPr>
        <p:spPr>
          <a:xfrm>
            <a:off x="1488184" y="969270"/>
            <a:ext cx="10703816" cy="59708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Pull an </a:t>
            </a:r>
            <a:r>
              <a:rPr lang="en-US" sz="2000" err="1"/>
              <a:t>Rstudio</a:t>
            </a:r>
            <a:r>
              <a:rPr lang="en-US" sz="2000"/>
              <a:t> Server image</a:t>
            </a:r>
          </a:p>
          <a:p>
            <a:pPr lvl="1"/>
            <a:endParaRPr lang="en-US" sz="1200" b="1">
              <a:latin typeface="Monaco" pitchFamily="2" charset="77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lawsonid@red-a41 ~]$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pull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docker.io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/rocker/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rstudio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Trying to pull </a:t>
            </a:r>
            <a:r>
              <a:rPr lang="en-US" sz="1200" err="1">
                <a:solidFill>
                  <a:srgbClr val="000000"/>
                </a:solidFill>
                <a:latin typeface="Consolas"/>
              </a:rPr>
              <a:t>docker.io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/rocker/</a:t>
            </a:r>
            <a:r>
              <a:rPr lang="en-US" sz="1200" err="1">
                <a:solidFill>
                  <a:srgbClr val="000000"/>
                </a:solidFill>
                <a:latin typeface="Consolas"/>
              </a:rPr>
              <a:t>rstudio:latest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...</a:t>
            </a: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Getting image source signatures</a:t>
            </a: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Copying blob 6213efcac37a done</a:t>
            </a: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Copying blob 723d93f4c3a7 done</a:t>
            </a: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Copying blob 40cc9f7250e6 done</a:t>
            </a: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… (truncated)</a:t>
            </a:r>
          </a:p>
          <a:p>
            <a:pPr lvl="2"/>
            <a:endParaRPr lang="en-US" sz="1200">
              <a:latin typeface="Monaco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Confirm pulled image</a:t>
            </a:r>
            <a:endParaRPr lang="en-US" sz="2000">
              <a:ea typeface="Calibri"/>
              <a:cs typeface="Calibri"/>
            </a:endParaRPr>
          </a:p>
          <a:p>
            <a:pPr lvl="2"/>
            <a:endParaRPr lang="en-US" sz="1200">
              <a:latin typeface="Monaco" pitchFamily="2" charset="77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lawsonid@red-a41 ~]$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images</a:t>
            </a:r>
          </a:p>
          <a:p>
            <a:pPr lvl="2"/>
            <a:r>
              <a:rPr lang="en-US" sz="1200">
                <a:solidFill>
                  <a:srgbClr val="000000"/>
                </a:solidFill>
                <a:latin typeface="Consolas"/>
              </a:rPr>
              <a:t>REPOSITORY                TAG         IMAGE ID      CREATED     SIZE</a:t>
            </a:r>
          </a:p>
          <a:p>
            <a:pPr lvl="2"/>
            <a:r>
              <a:rPr lang="en-US" sz="1200" err="1">
                <a:solidFill>
                  <a:srgbClr val="000000"/>
                </a:solidFill>
                <a:latin typeface="Consolas"/>
              </a:rPr>
              <a:t>docker.io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/rocker/</a:t>
            </a:r>
            <a:r>
              <a:rPr lang="en-US" sz="1200" err="1">
                <a:solidFill>
                  <a:srgbClr val="000000"/>
                </a:solidFill>
                <a:latin typeface="Consolas"/>
              </a:rPr>
              <a:t>rstudio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  latest      </a:t>
            </a:r>
            <a:r>
              <a:rPr lang="en-US" sz="1200" b="1">
                <a:solidFill>
                  <a:srgbClr val="C00000"/>
                </a:solidFill>
                <a:latin typeface="Consolas"/>
              </a:rPr>
              <a:t>d96a50ac4757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2 days ago  2.29 GB</a:t>
            </a:r>
          </a:p>
          <a:p>
            <a:pPr lvl="1"/>
            <a:endParaRPr lang="en-US" sz="1200">
              <a:solidFill>
                <a:srgbClr val="000000"/>
              </a:solidFill>
              <a:latin typeface="Consola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Run the container! </a:t>
            </a:r>
            <a:endParaRPr lang="en-US" sz="2000">
              <a:ea typeface="Calibri"/>
              <a:cs typeface="Calibri"/>
            </a:endParaRPr>
          </a:p>
          <a:p>
            <a:endParaRPr lang="en-US" sz="1200">
              <a:latin typeface="Monaco" pitchFamily="2" charset="77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lawsonid@red-a41 ~]$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run -e PASSWORD="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my_password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" -d --name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my_rstudio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-server --rm -v ${HOME}:/home/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rstudio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-p 8787:8787 </a:t>
            </a:r>
            <a:r>
              <a:rPr lang="en-US" sz="1200" b="1">
                <a:solidFill>
                  <a:srgbClr val="C00000"/>
                </a:solidFill>
                <a:latin typeface="Consolas"/>
              </a:rPr>
              <a:t>d96a50ac4757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 </a:t>
            </a:r>
          </a:p>
          <a:p>
            <a:pPr lvl="1"/>
            <a:r>
              <a:rPr lang="en-US" sz="1200">
                <a:solidFill>
                  <a:srgbClr val="000000"/>
                </a:solidFill>
                <a:latin typeface="Consolas"/>
              </a:rPr>
              <a:t>E65e2ac8ccc9f813a58deedba403f0f87d1ad98d01b5c5264e6416ade1a1ec9e</a:t>
            </a:r>
            <a:endParaRPr lang="en-US"/>
          </a:p>
          <a:p>
            <a:pPr lvl="1"/>
            <a:endParaRPr lang="en-US" sz="1200">
              <a:latin typeface="Monaco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Confirm that the instance is running</a:t>
            </a:r>
            <a:endParaRPr lang="en-US" sz="2000">
              <a:ea typeface="Calibri"/>
              <a:cs typeface="Calibri"/>
            </a:endParaRPr>
          </a:p>
          <a:p>
            <a:endParaRPr lang="en-US" sz="1200">
              <a:latin typeface="Monaco" pitchFamily="2" charset="77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lawsonid@red-a41 ~]$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ps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lvl="1"/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sz="900">
                <a:solidFill>
                  <a:srgbClr val="000000"/>
                </a:solidFill>
                <a:latin typeface="Consolas"/>
              </a:rPr>
              <a:t>CONTAINER ID  IMAGE                            COMMAND     CREATED             STATUS                 PORTS                   NAMES</a:t>
            </a:r>
          </a:p>
          <a:p>
            <a:pPr lvl="1"/>
            <a:r>
              <a:rPr lang="en-US" sz="900">
                <a:solidFill>
                  <a:srgbClr val="000000"/>
                </a:solidFill>
                <a:latin typeface="Consolas"/>
              </a:rPr>
              <a:t>e65e2ac8ccc9  </a:t>
            </a:r>
            <a:r>
              <a:rPr lang="en-US" sz="900" err="1">
                <a:solidFill>
                  <a:srgbClr val="000000"/>
                </a:solidFill>
                <a:latin typeface="Consolas"/>
              </a:rPr>
              <a:t>docker.io</a:t>
            </a:r>
            <a:r>
              <a:rPr lang="en-US" sz="900">
                <a:solidFill>
                  <a:srgbClr val="000000"/>
                </a:solidFill>
                <a:latin typeface="Consolas"/>
              </a:rPr>
              <a:t>/rocker/</a:t>
            </a:r>
            <a:r>
              <a:rPr lang="en-US" sz="900" err="1">
                <a:solidFill>
                  <a:srgbClr val="000000"/>
                </a:solidFill>
                <a:latin typeface="Consolas"/>
              </a:rPr>
              <a:t>rstudio:latest</a:t>
            </a:r>
            <a:r>
              <a:rPr lang="en-US" sz="900">
                <a:solidFill>
                  <a:srgbClr val="000000"/>
                </a:solidFill>
                <a:latin typeface="Consolas"/>
              </a:rPr>
              <a:t>  /</a:t>
            </a:r>
            <a:r>
              <a:rPr lang="en-US" sz="900" err="1">
                <a:solidFill>
                  <a:srgbClr val="000000"/>
                </a:solidFill>
                <a:latin typeface="Consolas"/>
              </a:rPr>
              <a:t>init</a:t>
            </a:r>
            <a:r>
              <a:rPr lang="en-US" sz="900">
                <a:solidFill>
                  <a:srgbClr val="000000"/>
                </a:solidFill>
                <a:latin typeface="Consolas"/>
              </a:rPr>
              <a:t>       About a minute ago  Up About a minute ago  0.0.0.0:8787-&gt;8787/</a:t>
            </a:r>
            <a:r>
              <a:rPr lang="en-US" sz="900" err="1">
                <a:solidFill>
                  <a:srgbClr val="000000"/>
                </a:solidFill>
                <a:latin typeface="Consolas"/>
              </a:rPr>
              <a:t>tcp</a:t>
            </a:r>
            <a:r>
              <a:rPr lang="en-US" sz="90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900" err="1">
                <a:solidFill>
                  <a:srgbClr val="000000"/>
                </a:solidFill>
                <a:latin typeface="Consolas"/>
              </a:rPr>
              <a:t>my_rstudio</a:t>
            </a:r>
            <a:r>
              <a:rPr lang="en-US" sz="900">
                <a:solidFill>
                  <a:srgbClr val="000000"/>
                </a:solidFill>
                <a:latin typeface="Consolas"/>
              </a:rPr>
              <a:t>-server</a:t>
            </a:r>
          </a:p>
          <a:p>
            <a:pPr lvl="2"/>
            <a:endParaRPr lang="en-US" sz="800">
              <a:solidFill>
                <a:srgbClr val="000000"/>
              </a:solidFill>
              <a:latin typeface="Consolas"/>
            </a:endParaRPr>
          </a:p>
          <a:p>
            <a:pPr lvl="1"/>
            <a:endParaRPr lang="en-US" sz="120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6A7E5D-EA89-1A0E-ACFC-9557953CDC88}"/>
              </a:ext>
            </a:extLst>
          </p:cNvPr>
          <p:cNvSpPr txBox="1"/>
          <p:nvPr/>
        </p:nvSpPr>
        <p:spPr>
          <a:xfrm>
            <a:off x="441605" y="300844"/>
            <a:ext cx="10820561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Demo: Running RStudio Using Containers</a:t>
            </a:r>
          </a:p>
        </p:txBody>
      </p:sp>
    </p:spTree>
    <p:extLst>
      <p:ext uri="{BB962C8B-B14F-4D97-AF65-F5344CB8AC3E}">
        <p14:creationId xmlns:p14="http://schemas.microsoft.com/office/powerpoint/2010/main" val="669225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99D9-A8D7-663D-6AB5-F939C775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CF7A-5093-71BE-7EC7-2EB70506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4A679-AB2C-8890-252C-D48761C5A0FC}"/>
              </a:ext>
            </a:extLst>
          </p:cNvPr>
          <p:cNvSpPr txBox="1"/>
          <p:nvPr/>
        </p:nvSpPr>
        <p:spPr>
          <a:xfrm>
            <a:off x="1488184" y="1031616"/>
            <a:ext cx="10703816" cy="57246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Open a browser window (using any system inside the Moffitt Network or VPN)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Visit </a:t>
            </a:r>
            <a:r>
              <a:rPr lang="en-US" sz="2000" b="1"/>
              <a:t>http://&lt;</a:t>
            </a:r>
            <a:r>
              <a:rPr lang="en-US" sz="2000" b="1" err="1"/>
              <a:t>compute_node_hostname</a:t>
            </a:r>
            <a:r>
              <a:rPr lang="en-US" sz="2000" b="1"/>
              <a:t>&gt;:8787</a:t>
            </a:r>
            <a:r>
              <a:rPr lang="en-US" sz="2000"/>
              <a:t>  (</a:t>
            </a:r>
            <a:r>
              <a:rPr lang="en-US" sz="2000">
                <a:sym typeface="Wingdings" pitchFamily="2" charset="2"/>
              </a:rPr>
              <a:t>In our case http://red-a41:8787)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Login as:</a:t>
            </a:r>
            <a:endParaRPr lang="en-US" sz="2000">
              <a:ea typeface="Calibri"/>
              <a:cs typeface="Calibri"/>
            </a:endParaRPr>
          </a:p>
          <a:p>
            <a:pPr lvl="1"/>
            <a:r>
              <a:rPr lang="en-US" sz="2000"/>
              <a:t>	</a:t>
            </a:r>
            <a:r>
              <a:rPr lang="en-US" sz="1400">
                <a:latin typeface="Monaco"/>
              </a:rPr>
              <a:t>Username: root</a:t>
            </a:r>
          </a:p>
          <a:p>
            <a:pPr lvl="1"/>
            <a:r>
              <a:rPr lang="en-US" sz="1400">
                <a:latin typeface="Monaco"/>
              </a:rPr>
              <a:t>	Password: </a:t>
            </a:r>
            <a:r>
              <a:rPr lang="en-US" sz="1400" err="1">
                <a:latin typeface="Monaco"/>
              </a:rPr>
              <a:t>my_password</a:t>
            </a:r>
            <a:r>
              <a:rPr lang="en-US" sz="1400">
                <a:latin typeface="Monaco"/>
              </a:rPr>
              <a:t>     </a:t>
            </a:r>
            <a:r>
              <a:rPr lang="en-US" sz="1400">
                <a:solidFill>
                  <a:srgbClr val="C00000"/>
                </a:solidFill>
                <a:sym typeface="Wingdings" pitchFamily="2" charset="2"/>
              </a:rPr>
              <a:t> Use what you provided in: </a:t>
            </a:r>
            <a:r>
              <a:rPr lang="en-US" sz="1400" err="1">
                <a:solidFill>
                  <a:srgbClr val="C00000"/>
                </a:solidFill>
                <a:sym typeface="Wingdings" pitchFamily="2" charset="2"/>
              </a:rPr>
              <a:t>podman</a:t>
            </a:r>
            <a:r>
              <a:rPr lang="en-US" sz="1400">
                <a:solidFill>
                  <a:srgbClr val="C00000"/>
                </a:solidFill>
                <a:sym typeface="Wingdings" pitchFamily="2" charset="2"/>
              </a:rPr>
              <a:t> -e PASSWORD=“</a:t>
            </a:r>
            <a:r>
              <a:rPr lang="en-US" sz="1400" err="1">
                <a:solidFill>
                  <a:srgbClr val="C00000"/>
                </a:solidFill>
                <a:sym typeface="Wingdings" pitchFamily="2" charset="2"/>
              </a:rPr>
              <a:t>my_password</a:t>
            </a:r>
            <a:r>
              <a:rPr lang="en-US" sz="1400">
                <a:solidFill>
                  <a:srgbClr val="C00000"/>
                </a:solidFill>
                <a:sym typeface="Wingdings" pitchFamily="2" charset="2"/>
              </a:rPr>
              <a:t>” …</a:t>
            </a:r>
            <a:endParaRPr lang="en-US" sz="1400">
              <a:solidFill>
                <a:srgbClr val="C00000"/>
              </a:solidFill>
            </a:endParaRPr>
          </a:p>
          <a:p>
            <a:endParaRPr lang="en-US" sz="2000">
              <a:latin typeface="Monaco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Congratulations! You are now running the </a:t>
            </a:r>
            <a:r>
              <a:rPr lang="en-US" sz="2000" err="1"/>
              <a:t>Rstudio</a:t>
            </a:r>
            <a:r>
              <a:rPr lang="en-US" sz="200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Remember: Containers are local to nodes running them. They won’t exist on other nodes.</a:t>
            </a:r>
            <a:endParaRPr lang="en-US" sz="2000">
              <a:latin typeface="Monaco" pitchFamily="2" charset="77"/>
            </a:endParaRPr>
          </a:p>
          <a:p>
            <a:pPr lvl="1"/>
            <a:endParaRPr lang="en-US" sz="120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14C89-0AB1-AFAE-5747-EB1428B75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905758"/>
            <a:ext cx="4038600" cy="2317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E91BD-BF71-C7A1-2145-D28467BCC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519" y="2164510"/>
            <a:ext cx="4932881" cy="2792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976D90-9B16-6D94-037A-2A7875843A70}"/>
              </a:ext>
            </a:extLst>
          </p:cNvPr>
          <p:cNvSpPr txBox="1"/>
          <p:nvPr/>
        </p:nvSpPr>
        <p:spPr>
          <a:xfrm>
            <a:off x="6429964" y="1774489"/>
            <a:ext cx="2429435" cy="37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…and ENJOY!  🥳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E532B-7AA7-5EB0-3249-6A328260B1C2}"/>
              </a:ext>
            </a:extLst>
          </p:cNvPr>
          <p:cNvSpPr txBox="1"/>
          <p:nvPr/>
        </p:nvSpPr>
        <p:spPr>
          <a:xfrm>
            <a:off x="441605" y="300844"/>
            <a:ext cx="10820561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Demo: Running RStudio Using Containers</a:t>
            </a:r>
          </a:p>
        </p:txBody>
      </p:sp>
    </p:spTree>
    <p:extLst>
      <p:ext uri="{BB962C8B-B14F-4D97-AF65-F5344CB8AC3E}">
        <p14:creationId xmlns:p14="http://schemas.microsoft.com/office/powerpoint/2010/main" val="27442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99D9-A8D7-663D-6AB5-F939C775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CF7A-5093-71BE-7EC7-2EB70506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4A679-AB2C-8890-252C-D48761C5A0FC}"/>
              </a:ext>
            </a:extLst>
          </p:cNvPr>
          <p:cNvSpPr txBox="1"/>
          <p:nvPr/>
        </p:nvSpPr>
        <p:spPr>
          <a:xfrm>
            <a:off x="1197052" y="1008730"/>
            <a:ext cx="7715457" cy="51398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/>
              <a:t>Useful Tips:</a:t>
            </a:r>
          </a:p>
          <a:p>
            <a:endParaRPr lang="en-US" sz="2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/>
              <a:t>Choose a good/unique password. Remember, anyone in the Moffitt Network can now see your instance. </a:t>
            </a:r>
            <a:endParaRPr lang="en-US" sz="2000">
              <a:ea typeface="Calibri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/>
              <a:t>Change default home directory as /home/</a:t>
            </a:r>
            <a:r>
              <a:rPr lang="en-US" sz="2000" err="1"/>
              <a:t>rstudio</a:t>
            </a:r>
            <a:r>
              <a:rPr lang="en-US" sz="2000"/>
              <a:t>. You can do the same for Default open project location</a:t>
            </a:r>
            <a:endParaRPr lang="en-US" sz="2000">
              <a:ea typeface="Calibri"/>
              <a:cs typeface="Calibri"/>
            </a:endParaRPr>
          </a:p>
          <a:p>
            <a:r>
              <a:rPr lang="en-US" sz="2400"/>
              <a:t>        </a:t>
            </a:r>
            <a:r>
              <a:rPr lang="en-US">
                <a:solidFill>
                  <a:schemeClr val="accent4">
                    <a:lumMod val="10000"/>
                  </a:schemeClr>
                </a:solidFill>
              </a:rPr>
              <a:t>Global Options </a:t>
            </a:r>
            <a:r>
              <a:rPr lang="en-US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 General  Basic  Default working directory</a:t>
            </a:r>
            <a:endParaRPr lang="en-US">
              <a:solidFill>
                <a:schemeClr val="accent4">
                  <a:lumMod val="10000"/>
                </a:schemeClr>
              </a:solidFill>
              <a:ea typeface="Calibri"/>
              <a:cs typeface="Calibri"/>
            </a:endParaRPr>
          </a:p>
          <a:p>
            <a:r>
              <a:rPr lang="en-US">
                <a:solidFill>
                  <a:schemeClr val="accent4">
                    <a:lumMod val="10000"/>
                  </a:schemeClr>
                </a:solidFill>
              </a:rPr>
              <a:t>           Global </a:t>
            </a:r>
            <a:r>
              <a:rPr lang="en-US">
                <a:solidFill>
                  <a:schemeClr val="accent4">
                    <a:lumMod val="10000"/>
                  </a:schemeClr>
                </a:solidFill>
                <a:ea typeface="+mn-lt"/>
                <a:cs typeface="+mn-lt"/>
              </a:rPr>
              <a:t>Options </a:t>
            </a:r>
            <a:r>
              <a:rPr lang="en-US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 General  Advanced  Default open project directory</a:t>
            </a:r>
            <a:endParaRPr lang="en-US">
              <a:solidFill>
                <a:schemeClr val="accent4">
                  <a:lumMod val="10000"/>
                </a:schemeClr>
              </a:solidFill>
              <a:ea typeface="Calibri"/>
              <a:cs typeface="Calibri"/>
            </a:endParaRPr>
          </a:p>
          <a:p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/>
              <a:t>You can use the Terminal tab to run commands or install missing R packages</a:t>
            </a:r>
            <a:endParaRPr lang="en-US" sz="2000">
              <a:ea typeface="Calibri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/>
              <a:t>If the forwarded port is already in use (e.g. another user on the same node), pick another one (e.g. </a:t>
            </a:r>
            <a:r>
              <a:rPr lang="en-US" sz="1600" b="1">
                <a:latin typeface="Consolas"/>
              </a:rPr>
              <a:t>-p 878</a:t>
            </a:r>
            <a:r>
              <a:rPr lang="en-US" sz="1600" b="1">
                <a:solidFill>
                  <a:srgbClr val="C00000"/>
                </a:solidFill>
                <a:latin typeface="Consolas"/>
              </a:rPr>
              <a:t>8</a:t>
            </a:r>
            <a:r>
              <a:rPr lang="en-US" sz="1600" b="1">
                <a:latin typeface="Consolas"/>
              </a:rPr>
              <a:t>:8787</a:t>
            </a:r>
            <a:r>
              <a:rPr lang="en-US" sz="2000"/>
              <a:t>)</a:t>
            </a:r>
            <a:endParaRPr lang="en-US" sz="2000">
              <a:ea typeface="Calibri"/>
              <a:cs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16F3B4-FF4C-68C1-B4F7-F578928BF984}"/>
              </a:ext>
            </a:extLst>
          </p:cNvPr>
          <p:cNvGrpSpPr/>
          <p:nvPr/>
        </p:nvGrpSpPr>
        <p:grpSpPr>
          <a:xfrm>
            <a:off x="8912510" y="2009618"/>
            <a:ext cx="2919568" cy="2445842"/>
            <a:chOff x="6980690" y="2717048"/>
            <a:chExt cx="3806972" cy="31892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6D404C8-6231-1D7C-8244-DE71B5E3C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0690" y="2717048"/>
              <a:ext cx="3427334" cy="3189256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E776A95-10A2-5EE5-F998-6D3A4B5ED006}"/>
                </a:ext>
              </a:extLst>
            </p:cNvPr>
            <p:cNvSpPr/>
            <p:nvPr/>
          </p:nvSpPr>
          <p:spPr>
            <a:xfrm>
              <a:off x="10158147" y="3999393"/>
              <a:ext cx="328516" cy="275953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C786BD-E214-5C0A-1314-A4F19709B56A}"/>
                </a:ext>
              </a:extLst>
            </p:cNvPr>
            <p:cNvSpPr txBox="1"/>
            <p:nvPr/>
          </p:nvSpPr>
          <p:spPr>
            <a:xfrm>
              <a:off x="9898059" y="4311676"/>
              <a:ext cx="889603" cy="307777"/>
            </a:xfrm>
            <a:prstGeom prst="rect">
              <a:avLst/>
            </a:prstGeom>
            <a:solidFill>
              <a:schemeClr val="bg1">
                <a:alpha val="67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rgbClr val="C00000"/>
                  </a:solidFill>
                </a:rPr>
                <a:t>click here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F951F0D-888A-93A7-8767-C7590232AA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092"/>
          <a:stretch/>
        </p:blipFill>
        <p:spPr>
          <a:xfrm>
            <a:off x="2834924" y="4595550"/>
            <a:ext cx="4314339" cy="759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76013-5A11-0ABF-FB35-8950173BADC3}"/>
              </a:ext>
            </a:extLst>
          </p:cNvPr>
          <p:cNvSpPr txBox="1"/>
          <p:nvPr/>
        </p:nvSpPr>
        <p:spPr>
          <a:xfrm>
            <a:off x="441605" y="300844"/>
            <a:ext cx="10820561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Demo: Running RStudio Using Containers</a:t>
            </a:r>
          </a:p>
        </p:txBody>
      </p:sp>
    </p:spTree>
    <p:extLst>
      <p:ext uri="{BB962C8B-B14F-4D97-AF65-F5344CB8AC3E}">
        <p14:creationId xmlns:p14="http://schemas.microsoft.com/office/powerpoint/2010/main" val="115087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1A8E6-C403-6F78-9F7A-2D99B2A01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3047-EF14-21E2-4D5B-26D35E86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02944-6C7F-6193-DBFB-5EB609E3153F}"/>
              </a:ext>
            </a:extLst>
          </p:cNvPr>
          <p:cNvSpPr txBox="1"/>
          <p:nvPr/>
        </p:nvSpPr>
        <p:spPr>
          <a:xfrm>
            <a:off x="441605" y="1008730"/>
            <a:ext cx="10820561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/>
              <a:t>Let’s make this container our own!! E.g. Install VIM (or whatever you like)</a:t>
            </a:r>
            <a:endParaRPr lang="en-US" sz="2000">
              <a:ea typeface="Calibri"/>
              <a:cs typeface="Calibri"/>
            </a:endParaRPr>
          </a:p>
          <a:p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D14E9-C087-E87E-C3FB-4A20A79C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32" y="1493157"/>
            <a:ext cx="6474947" cy="4668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93FD9C-5C51-86F2-C015-7319488D42C7}"/>
              </a:ext>
            </a:extLst>
          </p:cNvPr>
          <p:cNvSpPr txBox="1"/>
          <p:nvPr/>
        </p:nvSpPr>
        <p:spPr>
          <a:xfrm>
            <a:off x="7186269" y="2006825"/>
            <a:ext cx="4710499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At this point, we’ve </a:t>
            </a:r>
            <a:r>
              <a:rPr lang="en-US" sz="2000" b="1"/>
              <a:t>changed</a:t>
            </a:r>
            <a:r>
              <a:rPr lang="en-US" sz="2000"/>
              <a:t> this container</a:t>
            </a:r>
          </a:p>
          <a:p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Changes will be lost when we terminate this instance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So let’s turn it into a new image and push it to Moffit’s </a:t>
            </a:r>
            <a:r>
              <a:rPr lang="en-US" sz="2000" err="1"/>
              <a:t>DockerHub</a:t>
            </a:r>
            <a:r>
              <a:rPr lang="en-US" sz="2000"/>
              <a:t> (Harbor)</a:t>
            </a:r>
          </a:p>
          <a:p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Make it public if needed – so others can also benefit from it </a:t>
            </a:r>
          </a:p>
          <a:p>
            <a:pPr lvl="1"/>
            <a:endParaRPr lang="en-US" sz="1600">
              <a:latin typeface="Monaco" pitchFamily="2" charset="77"/>
            </a:endParaRPr>
          </a:p>
          <a:p>
            <a:pPr lvl="1"/>
            <a:endParaRPr lang="en-US" sz="1600">
              <a:latin typeface="Monaco" pitchFamily="2" charset="77"/>
            </a:endParaRPr>
          </a:p>
          <a:p>
            <a:pPr lvl="1"/>
            <a:endParaRPr lang="en-US" sz="1200" b="1">
              <a:latin typeface="Monaco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CF6C54-7DD4-471A-CFF7-5B703CC00A86}"/>
              </a:ext>
            </a:extLst>
          </p:cNvPr>
          <p:cNvSpPr txBox="1"/>
          <p:nvPr/>
        </p:nvSpPr>
        <p:spPr>
          <a:xfrm>
            <a:off x="441605" y="300844"/>
            <a:ext cx="10820561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Demo: Running RStudio Using Containers</a:t>
            </a:r>
          </a:p>
        </p:txBody>
      </p:sp>
    </p:spTree>
    <p:extLst>
      <p:ext uri="{BB962C8B-B14F-4D97-AF65-F5344CB8AC3E}">
        <p14:creationId xmlns:p14="http://schemas.microsoft.com/office/powerpoint/2010/main" val="153967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DDFF-C333-3E26-346D-FDC521DD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this talk…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FF1AD-895E-77E3-9E1F-2D628FCA3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Overcoming the Steep Learning Curve:</a:t>
            </a:r>
            <a:r>
              <a:rPr lang="en-US" sz="2000"/>
              <a:t> Utilize Open OnDemand (OOD) and containers to navigate the complexities of HPC.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Demonstrating Possibilities:</a:t>
            </a:r>
            <a:r>
              <a:rPr lang="en-US" sz="2000"/>
              <a:t> While this is not a formal training session, it gets close by showing what you can achieve and how.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Encouraging Engagement: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/>
              <a:t>Explore and Utilize:</a:t>
            </a:r>
            <a:r>
              <a:rPr lang="en-US" sz="2000"/>
              <a:t> Incrementally incorporate these tools into your research.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/>
              <a:t>Reconsider Containers:</a:t>
            </a:r>
            <a:r>
              <a:rPr lang="en-US" sz="2000"/>
              <a:t> Give containers a second chance, especially if past experiences were less than favorable.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/>
          </a:p>
          <a:p>
            <a:r>
              <a:rPr lang="en-US" sz="2000" b="1">
                <a:solidFill>
                  <a:srgbClr val="C00000"/>
                </a:solidFill>
              </a:rPr>
              <a:t>Overall Goal: Empower all users, from beginners to experts, to effectively utilize HPC resources.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33C3B-FFA7-574A-BA0A-AD225BE7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AC84C3-7566-637E-087C-48372A9A994A}"/>
              </a:ext>
            </a:extLst>
          </p:cNvPr>
          <p:cNvGrpSpPr/>
          <p:nvPr/>
        </p:nvGrpSpPr>
        <p:grpSpPr>
          <a:xfrm>
            <a:off x="500743" y="4745497"/>
            <a:ext cx="8709759" cy="1793415"/>
            <a:chOff x="500742" y="4499575"/>
            <a:chExt cx="8709759" cy="17934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A32B1E-A84F-BC46-B47A-5A610ACB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8654"/>
            <a:stretch/>
          </p:blipFill>
          <p:spPr>
            <a:xfrm>
              <a:off x="500742" y="4499575"/>
              <a:ext cx="8709759" cy="1793415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F4DD159-9C56-A6E6-442F-FED92EFF1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6247" y="5075811"/>
              <a:ext cx="776697" cy="642708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05838A-AB39-3ED6-A78D-87CEC456E42F}"/>
                </a:ext>
              </a:extLst>
            </p:cNvPr>
            <p:cNvSpPr txBox="1"/>
            <p:nvPr/>
          </p:nvSpPr>
          <p:spPr>
            <a:xfrm>
              <a:off x="2889365" y="4559275"/>
              <a:ext cx="43983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</a:rPr>
                <a:t>Our focus: Sky is the limit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4C3B5C-24A7-B156-8714-F81BEB44CC7B}"/>
                </a:ext>
              </a:extLst>
            </p:cNvPr>
            <p:cNvSpPr txBox="1"/>
            <p:nvPr/>
          </p:nvSpPr>
          <p:spPr>
            <a:xfrm>
              <a:off x="6634117" y="5396549"/>
              <a:ext cx="2492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00"/>
                  </a:solidFill>
                </a:rPr>
                <a:t>(not this HPC mountain)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4114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D4AF8-B74B-4454-3F2A-9FA78483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8E848-392A-52DB-7304-533A35B1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4577D-480D-37CD-4561-8391E6475ED4}"/>
              </a:ext>
            </a:extLst>
          </p:cNvPr>
          <p:cNvSpPr txBox="1"/>
          <p:nvPr/>
        </p:nvSpPr>
        <p:spPr>
          <a:xfrm>
            <a:off x="119484" y="1028921"/>
            <a:ext cx="11975531" cy="57861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Commit the modified container as a new image </a:t>
            </a:r>
          </a:p>
          <a:p>
            <a:pPr lvl="1"/>
            <a:endParaRPr lang="en-US" sz="1600">
              <a:latin typeface="Monaco" pitchFamily="2" charset="77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ps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sz="1100">
                <a:solidFill>
                  <a:srgbClr val="000000"/>
                </a:solidFill>
                <a:latin typeface="Consolas"/>
              </a:rPr>
              <a:t>CONTAINER ID  IMAGE                            COMMAND     CREATED         STATUS             PORTS                   NAMES</a:t>
            </a:r>
          </a:p>
          <a:p>
            <a:pPr lvl="1"/>
            <a:r>
              <a:rPr lang="en-US" sz="1100" b="1">
                <a:solidFill>
                  <a:srgbClr val="C00000"/>
                </a:solidFill>
                <a:latin typeface="Consolas"/>
              </a:rPr>
              <a:t>6fdbfa722e1d</a:t>
            </a:r>
            <a:r>
              <a:rPr lang="en-US" sz="110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100" err="1">
                <a:solidFill>
                  <a:srgbClr val="000000"/>
                </a:solidFill>
                <a:latin typeface="Consolas"/>
              </a:rPr>
              <a:t>docker.io</a:t>
            </a:r>
            <a:r>
              <a:rPr lang="en-US" sz="1100">
                <a:solidFill>
                  <a:srgbClr val="000000"/>
                </a:solidFill>
                <a:latin typeface="Consolas"/>
              </a:rPr>
              <a:t>/rocker/</a:t>
            </a:r>
            <a:r>
              <a:rPr lang="en-US" sz="1100" err="1">
                <a:solidFill>
                  <a:srgbClr val="000000"/>
                </a:solidFill>
                <a:latin typeface="Consolas"/>
              </a:rPr>
              <a:t>rstudio:latest</a:t>
            </a:r>
            <a:r>
              <a:rPr lang="en-US" sz="1100">
                <a:solidFill>
                  <a:srgbClr val="000000"/>
                </a:solidFill>
                <a:latin typeface="Consolas"/>
              </a:rPr>
              <a:t>  /</a:t>
            </a:r>
            <a:r>
              <a:rPr lang="en-US" sz="1100" err="1">
                <a:solidFill>
                  <a:srgbClr val="000000"/>
                </a:solidFill>
                <a:latin typeface="Consolas"/>
              </a:rPr>
              <a:t>init</a:t>
            </a:r>
            <a:r>
              <a:rPr lang="en-US" sz="1100">
                <a:solidFill>
                  <a:srgbClr val="000000"/>
                </a:solidFill>
                <a:latin typeface="Consolas"/>
              </a:rPr>
              <a:t>       24 seconds ago  Up 25 seconds ago  0.0.0.0:8787-&gt;8787/</a:t>
            </a:r>
            <a:r>
              <a:rPr lang="en-US" sz="1100" err="1">
                <a:solidFill>
                  <a:srgbClr val="000000"/>
                </a:solidFill>
                <a:latin typeface="Consolas"/>
              </a:rPr>
              <a:t>tcp</a:t>
            </a:r>
            <a:r>
              <a:rPr lang="en-US" sz="110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100" err="1">
                <a:solidFill>
                  <a:srgbClr val="000000"/>
                </a:solidFill>
                <a:latin typeface="Consolas"/>
              </a:rPr>
              <a:t>my_rstudio</a:t>
            </a:r>
            <a:r>
              <a:rPr lang="en-US" sz="1100">
                <a:solidFill>
                  <a:srgbClr val="000000"/>
                </a:solidFill>
                <a:latin typeface="Consolas"/>
              </a:rPr>
              <a:t>-server</a:t>
            </a:r>
          </a:p>
          <a:p>
            <a:pPr lvl="1"/>
            <a:endParaRPr lang="en-US" sz="1100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sz="1100" b="1">
                <a:solidFill>
                  <a:srgbClr val="000000"/>
                </a:solidFill>
                <a:latin typeface="Consolas"/>
              </a:rPr>
              <a:t>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commit </a:t>
            </a:r>
            <a:r>
              <a:rPr lang="en-US" sz="1200" b="1">
                <a:solidFill>
                  <a:srgbClr val="C00000"/>
                </a:solidFill>
                <a:latin typeface="Consolas"/>
              </a:rPr>
              <a:t>6fdbfa722e1d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my_modified_rstudio_server:latest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lvl="1"/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images</a:t>
            </a: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REPOSITORY                            TAG         IMAGE ID      CREATED             SIZE</a:t>
            </a:r>
          </a:p>
          <a:p>
            <a:pPr lvl="1"/>
            <a:r>
              <a:rPr lang="en-US" sz="1200" b="1">
                <a:solidFill>
                  <a:srgbClr val="FF0000"/>
                </a:solidFill>
                <a:latin typeface="Consolas"/>
              </a:rPr>
              <a:t>localhost/</a:t>
            </a:r>
            <a:r>
              <a:rPr lang="en-US" sz="1200" b="1" err="1">
                <a:solidFill>
                  <a:srgbClr val="FF0000"/>
                </a:solidFill>
                <a:latin typeface="Consolas"/>
              </a:rPr>
              <a:t>my_modified_rstudio_server</a:t>
            </a:r>
            <a:r>
              <a:rPr lang="en-US" sz="1200" b="1">
                <a:solidFill>
                  <a:srgbClr val="FF0000"/>
                </a:solidFill>
                <a:latin typeface="Consolas"/>
              </a:rPr>
              <a:t>  latest      </a:t>
            </a:r>
            <a:r>
              <a:rPr lang="en-US" sz="1200" b="1">
                <a:solidFill>
                  <a:srgbClr val="C00000"/>
                </a:solidFill>
                <a:latin typeface="Consolas"/>
              </a:rPr>
              <a:t>104c309e06c1  About a minute ago  2.47 GB</a:t>
            </a:r>
          </a:p>
          <a:p>
            <a:pPr lvl="1"/>
            <a:r>
              <a:rPr lang="en-US" sz="1200" b="1" err="1">
                <a:solidFill>
                  <a:srgbClr val="000000"/>
                </a:solidFill>
                <a:latin typeface="Consolas"/>
              </a:rPr>
              <a:t>docker.io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/rocker/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rstudio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             latest      5669edbdbcbf  4 hours ago         2.37 GB</a:t>
            </a:r>
          </a:p>
          <a:p>
            <a:pPr lvl="1"/>
            <a:endParaRPr lang="en-US" sz="1100">
              <a:latin typeface="Monaco" pitchFamily="2" charset="7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/>
              <a:t>Login to Moffitt’s Harbor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login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dockerhub.moffitt.org</a:t>
            </a: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sz="1100">
                <a:solidFill>
                  <a:srgbClr val="000000"/>
                </a:solidFill>
                <a:latin typeface="Consolas"/>
              </a:rPr>
              <a:t>Username: </a:t>
            </a:r>
            <a:r>
              <a:rPr lang="en-US" sz="1100" err="1">
                <a:solidFill>
                  <a:srgbClr val="000000"/>
                </a:solidFill>
                <a:latin typeface="Consolas"/>
              </a:rPr>
              <a:t>your_moffitt_id</a:t>
            </a:r>
            <a:endParaRPr lang="en-US" sz="1100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sz="1100">
                <a:solidFill>
                  <a:srgbClr val="000000"/>
                </a:solidFill>
                <a:latin typeface="Consolas"/>
              </a:rPr>
              <a:t>Password: </a:t>
            </a:r>
            <a:r>
              <a:rPr lang="en-US" sz="1100" err="1">
                <a:solidFill>
                  <a:srgbClr val="000000"/>
                </a:solidFill>
                <a:latin typeface="Consolas"/>
              </a:rPr>
              <a:t>your_moffitt_password</a:t>
            </a:r>
            <a:endParaRPr lang="en-US" sz="1100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sz="1100">
                <a:solidFill>
                  <a:srgbClr val="000000"/>
                </a:solidFill>
                <a:latin typeface="Consolas"/>
              </a:rPr>
              <a:t>Login Succeeded!</a:t>
            </a:r>
          </a:p>
          <a:p>
            <a:pPr lvl="1"/>
            <a:endParaRPr lang="en-US" sz="1100">
              <a:solidFill>
                <a:srgbClr val="000000"/>
              </a:solidFill>
              <a:latin typeface="Consolas"/>
            </a:endParaRPr>
          </a:p>
          <a:p>
            <a:pPr lvl="1"/>
            <a:endParaRPr lang="en-US" sz="1100">
              <a:solidFill>
                <a:srgbClr val="000000"/>
              </a:solidFill>
              <a:latin typeface="Consola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Tag &amp; Push</a:t>
            </a:r>
          </a:p>
          <a:p>
            <a:pPr lvl="1"/>
            <a:br>
              <a:rPr lang="en-US" sz="2000"/>
            </a:br>
            <a:r>
              <a:rPr lang="en-US" sz="1200" b="1">
                <a:solidFill>
                  <a:srgbClr val="000000"/>
                </a:solidFill>
                <a:latin typeface="Consolas"/>
              </a:rPr>
              <a:t>$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tag </a:t>
            </a:r>
            <a:r>
              <a:rPr lang="en-US" sz="1200" b="1">
                <a:solidFill>
                  <a:srgbClr val="FF0000"/>
                </a:solidFill>
                <a:latin typeface="Consolas"/>
              </a:rPr>
              <a:t>localhost/</a:t>
            </a:r>
            <a:r>
              <a:rPr lang="en-US" sz="1200" b="1" err="1">
                <a:solidFill>
                  <a:srgbClr val="FF0000"/>
                </a:solidFill>
                <a:latin typeface="Consolas"/>
              </a:rPr>
              <a:t>my_modified_rstudio_server:latest</a:t>
            </a:r>
            <a:r>
              <a:rPr lang="en-US" sz="1200" b="1">
                <a:solidFill>
                  <a:srgbClr val="FF0000"/>
                </a:solidFill>
                <a:latin typeface="Consolas"/>
              </a:rPr>
              <a:t> </a:t>
            </a:r>
            <a:r>
              <a:rPr lang="en-US" sz="1200" b="1" err="1">
                <a:solidFill>
                  <a:schemeClr val="accent5"/>
                </a:solidFill>
                <a:latin typeface="Consolas"/>
              </a:rPr>
              <a:t>dockerhub.moffitt.org</a:t>
            </a:r>
            <a:r>
              <a:rPr lang="en-US" sz="1200" b="1">
                <a:solidFill>
                  <a:schemeClr val="accent5"/>
                </a:solidFill>
                <a:latin typeface="Consolas"/>
              </a:rPr>
              <a:t>/</a:t>
            </a:r>
            <a:r>
              <a:rPr lang="en-US" sz="1200" b="1" err="1">
                <a:solidFill>
                  <a:schemeClr val="accent5"/>
                </a:solidFill>
                <a:latin typeface="Consolas"/>
              </a:rPr>
              <a:t>scicomp-hpc</a:t>
            </a:r>
            <a:r>
              <a:rPr lang="en-US" sz="1200" b="1">
                <a:solidFill>
                  <a:schemeClr val="accent5"/>
                </a:solidFill>
                <a:latin typeface="Consolas"/>
              </a:rPr>
              <a:t>/</a:t>
            </a:r>
            <a:r>
              <a:rPr lang="en-US" sz="1200" b="1" err="1">
                <a:solidFill>
                  <a:schemeClr val="accent5"/>
                </a:solidFill>
                <a:latin typeface="Consolas"/>
              </a:rPr>
              <a:t>my_modified_rstudio_server:latest</a:t>
            </a:r>
            <a:endParaRPr lang="en-US" sz="1200" b="1">
              <a:solidFill>
                <a:schemeClr val="accent5"/>
              </a:solidFill>
              <a:latin typeface="Consolas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$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push </a:t>
            </a:r>
            <a:r>
              <a:rPr lang="en-US" sz="1200" b="1" err="1">
                <a:solidFill>
                  <a:schemeClr val="accent5"/>
                </a:solidFill>
                <a:latin typeface="Consolas"/>
              </a:rPr>
              <a:t>dockerhub.moffitt.org</a:t>
            </a:r>
            <a:r>
              <a:rPr lang="en-US" sz="1200" b="1">
                <a:solidFill>
                  <a:schemeClr val="accent5"/>
                </a:solidFill>
                <a:latin typeface="Consolas"/>
              </a:rPr>
              <a:t>/</a:t>
            </a:r>
            <a:r>
              <a:rPr lang="en-US" sz="1200" b="1" err="1">
                <a:solidFill>
                  <a:schemeClr val="accent5"/>
                </a:solidFill>
                <a:latin typeface="Consolas"/>
              </a:rPr>
              <a:t>scicomp-hpc</a:t>
            </a:r>
            <a:r>
              <a:rPr lang="en-US" sz="1200" b="1">
                <a:solidFill>
                  <a:schemeClr val="accent5"/>
                </a:solidFill>
                <a:latin typeface="Consolas"/>
              </a:rPr>
              <a:t>/</a:t>
            </a:r>
            <a:r>
              <a:rPr lang="en-US" sz="1200" b="1" err="1">
                <a:solidFill>
                  <a:schemeClr val="accent5"/>
                </a:solidFill>
                <a:latin typeface="Consolas"/>
              </a:rPr>
              <a:t>my_modified_rstudio_server:latest</a:t>
            </a:r>
            <a:endParaRPr lang="en-US" sz="1200" b="1">
              <a:solidFill>
                <a:schemeClr val="accent5"/>
              </a:solidFill>
              <a:latin typeface="Consolas"/>
            </a:endParaRPr>
          </a:p>
          <a:p>
            <a:pPr lvl="1"/>
            <a:endParaRPr lang="en-US" sz="1600">
              <a:latin typeface="Monaco" pitchFamily="2" charset="77"/>
            </a:endParaRPr>
          </a:p>
          <a:p>
            <a:pPr lvl="1"/>
            <a:endParaRPr lang="en-US" sz="1200" b="1"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62B91-2FDD-F94D-1D76-FC6A52FBD285}"/>
              </a:ext>
            </a:extLst>
          </p:cNvPr>
          <p:cNvSpPr txBox="1"/>
          <p:nvPr/>
        </p:nvSpPr>
        <p:spPr>
          <a:xfrm>
            <a:off x="441605" y="300844"/>
            <a:ext cx="10820561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Demo: Running RStudio Using Containers</a:t>
            </a:r>
          </a:p>
        </p:txBody>
      </p:sp>
    </p:spTree>
    <p:extLst>
      <p:ext uri="{BB962C8B-B14F-4D97-AF65-F5344CB8AC3E}">
        <p14:creationId xmlns:p14="http://schemas.microsoft.com/office/powerpoint/2010/main" val="265814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45103-308D-CB76-77DC-2015B59E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9D99E-6A5C-48D5-51E9-24BFCEE4C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E439DB-4257-C4C1-4EE2-233B85418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78" y="1008730"/>
            <a:ext cx="9242722" cy="3416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197BC7-25E0-DDE7-51EA-80DA0B0146F0}"/>
              </a:ext>
            </a:extLst>
          </p:cNvPr>
          <p:cNvSpPr txBox="1"/>
          <p:nvPr/>
        </p:nvSpPr>
        <p:spPr>
          <a:xfrm>
            <a:off x="8811" y="4253749"/>
            <a:ext cx="12183189" cy="24776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endParaRPr lang="en-US" sz="1100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sz="2000"/>
              <a:t>... On a different node (or your lab machine)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Login to harbor (see previous slide)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Pull your modified container using the “Pull Command” provided in the Harbor interface </a:t>
            </a:r>
          </a:p>
          <a:p>
            <a:pPr lvl="1"/>
            <a:br>
              <a:rPr lang="en-US" sz="1200" b="1">
                <a:solidFill>
                  <a:srgbClr val="000000"/>
                </a:solidFill>
                <a:latin typeface="Consolas"/>
              </a:rPr>
            </a:br>
            <a:r>
              <a:rPr lang="en-US" sz="1200" b="1">
                <a:solidFill>
                  <a:srgbClr val="000000"/>
                </a:solidFill>
                <a:latin typeface="Consolas"/>
              </a:rPr>
              <a:t>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pull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dockerhub.moffitt.org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/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scicomp-hpc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/my_modified_rstudio_server@sha256:753bf4b6a61da...(truncated) </a:t>
            </a:r>
            <a:br>
              <a:rPr lang="en-US" sz="1200" b="1">
                <a:solidFill>
                  <a:srgbClr val="000000"/>
                </a:solidFill>
                <a:latin typeface="Consolas"/>
              </a:rPr>
            </a:br>
            <a:endParaRPr lang="en-US" sz="1200" b="1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sz="1200" b="1">
                <a:solidFill>
                  <a:srgbClr val="000000"/>
                </a:solidFill>
                <a:latin typeface="Consolas"/>
              </a:rPr>
              <a:t>$ </a:t>
            </a:r>
            <a:r>
              <a:rPr lang="en-US" sz="12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images</a:t>
            </a:r>
          </a:p>
          <a:p>
            <a:pPr lvl="1"/>
            <a:r>
              <a:rPr lang="en-US" sz="1200">
                <a:solidFill>
                  <a:srgbClr val="000000"/>
                </a:solidFill>
                <a:latin typeface="Consolas"/>
              </a:rPr>
              <a:t>REPOSITORY                                                    TAG         IMAGE ID      CREATED         SIZE</a:t>
            </a:r>
          </a:p>
          <a:p>
            <a:pPr lvl="1"/>
            <a:r>
              <a:rPr lang="en-US" sz="1200" err="1">
                <a:solidFill>
                  <a:srgbClr val="000000"/>
                </a:solidFill>
                <a:latin typeface="Consolas"/>
              </a:rPr>
              <a:t>dockerhub.moffitt.org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/</a:t>
            </a:r>
            <a:r>
              <a:rPr lang="en-US" sz="1200" err="1">
                <a:solidFill>
                  <a:srgbClr val="000000"/>
                </a:solidFill>
                <a:latin typeface="Consolas"/>
              </a:rPr>
              <a:t>scicomp-hpc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/</a:t>
            </a:r>
            <a:r>
              <a:rPr lang="en-US" sz="1200" err="1">
                <a:solidFill>
                  <a:srgbClr val="000000"/>
                </a:solidFill>
                <a:latin typeface="Consolas"/>
              </a:rPr>
              <a:t>my_modified_rstudio_server</a:t>
            </a:r>
            <a:r>
              <a:rPr lang="en-US" sz="1200">
                <a:solidFill>
                  <a:srgbClr val="000000"/>
                </a:solidFill>
                <a:latin typeface="Consolas"/>
              </a:rPr>
              <a:t>  &lt;none&gt;      104c309e06c1  15 minutes ago  2.47 GB </a:t>
            </a:r>
            <a:endParaRPr lang="en-US" sz="1600">
              <a:latin typeface="Monaco" pitchFamily="2" charset="77"/>
            </a:endParaRPr>
          </a:p>
          <a:p>
            <a:pPr lvl="1"/>
            <a:endParaRPr lang="en-US" sz="1200" b="1">
              <a:latin typeface="Monac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9EA63-8301-CA23-760B-6A401D54111B}"/>
              </a:ext>
            </a:extLst>
          </p:cNvPr>
          <p:cNvSpPr txBox="1"/>
          <p:nvPr/>
        </p:nvSpPr>
        <p:spPr>
          <a:xfrm>
            <a:off x="441605" y="300844"/>
            <a:ext cx="10820561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Demo: Running RStudio Using Containers</a:t>
            </a:r>
          </a:p>
        </p:txBody>
      </p:sp>
    </p:spTree>
    <p:extLst>
      <p:ext uri="{BB962C8B-B14F-4D97-AF65-F5344CB8AC3E}">
        <p14:creationId xmlns:p14="http://schemas.microsoft.com/office/powerpoint/2010/main" val="1223849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99D9-A8D7-663D-6AB5-F939C775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CF7A-5093-71BE-7EC7-2EB70506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4A679-AB2C-8890-252C-D48761C5A0FC}"/>
              </a:ext>
            </a:extLst>
          </p:cNvPr>
          <p:cNvSpPr txBox="1"/>
          <p:nvPr/>
        </p:nvSpPr>
        <p:spPr>
          <a:xfrm>
            <a:off x="441605" y="1008730"/>
            <a:ext cx="11296250" cy="44396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2000"/>
          </a:p>
          <a:p>
            <a:r>
              <a:rPr lang="en-US" sz="2000"/>
              <a:t>Another option: Containers can be </a:t>
            </a:r>
            <a:r>
              <a:rPr lang="en-US" sz="2000" b="1"/>
              <a:t>“files”</a:t>
            </a:r>
            <a:r>
              <a:rPr lang="en-US" sz="2000"/>
              <a:t> if you want them to be!</a:t>
            </a:r>
          </a:p>
          <a:p>
            <a:endParaRPr lang="en-US" sz="2000"/>
          </a:p>
          <a:p>
            <a:pPr lvl="1"/>
            <a:r>
              <a:rPr lang="en-US" sz="1400" b="1">
                <a:solidFill>
                  <a:srgbClr val="000000"/>
                </a:solidFill>
                <a:latin typeface="Consolas"/>
              </a:rPr>
              <a:t>$ </a:t>
            </a:r>
            <a:r>
              <a:rPr lang="en-US" sz="14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4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/>
              </a:rPr>
              <a:t>ps</a:t>
            </a:r>
            <a:endParaRPr lang="en-US" sz="1400" b="1">
              <a:solidFill>
                <a:srgbClr val="000000"/>
              </a:solidFill>
              <a:latin typeface="Consolas"/>
            </a:endParaRPr>
          </a:p>
          <a:p>
            <a:pPr lvl="2"/>
            <a:endParaRPr lang="en-US" sz="1400">
              <a:solidFill>
                <a:srgbClr val="000000"/>
              </a:solidFill>
              <a:latin typeface="Consolas"/>
            </a:endParaRPr>
          </a:p>
          <a:p>
            <a:pPr lvl="2"/>
            <a:r>
              <a:rPr lang="en-US" sz="1050">
                <a:solidFill>
                  <a:srgbClr val="000000"/>
                </a:solidFill>
                <a:latin typeface="Consolas"/>
              </a:rPr>
              <a:t>CONTAINER ID  IMAGE         COMMAND     CREATED         STATUS             PORTS                   NAMES</a:t>
            </a:r>
          </a:p>
          <a:p>
            <a:pPr lvl="2"/>
            <a:r>
              <a:rPr lang="en-US" sz="1050" b="1">
                <a:solidFill>
                  <a:srgbClr val="000000"/>
                </a:solidFill>
                <a:latin typeface="Consolas"/>
              </a:rPr>
              <a:t>c455cf0f2a09</a:t>
            </a:r>
            <a:r>
              <a:rPr lang="en-US" sz="1050">
                <a:solidFill>
                  <a:srgbClr val="000000"/>
                </a:solidFill>
                <a:latin typeface="Consolas"/>
              </a:rPr>
              <a:t>  d96a50ac4757  /</a:t>
            </a:r>
            <a:r>
              <a:rPr lang="en-US" sz="1050" err="1">
                <a:solidFill>
                  <a:srgbClr val="000000"/>
                </a:solidFill>
                <a:latin typeface="Consolas"/>
              </a:rPr>
              <a:t>init</a:t>
            </a:r>
            <a:r>
              <a:rPr lang="en-US" sz="1050">
                <a:solidFill>
                  <a:srgbClr val="000000"/>
                </a:solidFill>
                <a:latin typeface="Consolas"/>
              </a:rPr>
              <a:t>       11 minutes ago  Up 11 minutes ago  0.0.0.0:8787-&gt;8787/</a:t>
            </a:r>
            <a:r>
              <a:rPr lang="en-US" sz="1050" err="1">
                <a:solidFill>
                  <a:srgbClr val="000000"/>
                </a:solidFill>
                <a:latin typeface="Consolas"/>
              </a:rPr>
              <a:t>tcp</a:t>
            </a:r>
            <a:r>
              <a:rPr lang="en-US" sz="105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050" err="1">
                <a:solidFill>
                  <a:srgbClr val="000000"/>
                </a:solidFill>
                <a:latin typeface="Consolas"/>
              </a:rPr>
              <a:t>my_rstudio</a:t>
            </a:r>
            <a:r>
              <a:rPr lang="en-US" sz="1050">
                <a:solidFill>
                  <a:srgbClr val="000000"/>
                </a:solidFill>
                <a:latin typeface="Consolas"/>
              </a:rPr>
              <a:t>-server</a:t>
            </a:r>
          </a:p>
          <a:p>
            <a:pPr lvl="2"/>
            <a:endParaRPr lang="en-US" sz="1050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sz="1400" b="1">
                <a:solidFill>
                  <a:srgbClr val="000000"/>
                </a:solidFill>
                <a:latin typeface="Consolas"/>
              </a:rPr>
              <a:t>$ </a:t>
            </a:r>
            <a:r>
              <a:rPr lang="en-US" sz="14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400" b="1">
                <a:solidFill>
                  <a:srgbClr val="000000"/>
                </a:solidFill>
                <a:latin typeface="Consolas"/>
              </a:rPr>
              <a:t> commit c455cf0f2a09 </a:t>
            </a:r>
            <a:r>
              <a:rPr lang="en-US" sz="1400" b="1" err="1">
                <a:solidFill>
                  <a:srgbClr val="000000"/>
                </a:solidFill>
                <a:latin typeface="Consolas"/>
              </a:rPr>
              <a:t>my_modified_rstudio_server</a:t>
            </a:r>
            <a:endParaRPr lang="en-US" sz="1400" b="1">
              <a:solidFill>
                <a:srgbClr val="000000"/>
              </a:solidFill>
              <a:latin typeface="Consolas"/>
            </a:endParaRPr>
          </a:p>
          <a:p>
            <a:pPr lvl="2"/>
            <a:endParaRPr lang="en-US" sz="1400">
              <a:solidFill>
                <a:srgbClr val="000000"/>
              </a:solidFill>
              <a:latin typeface="Consolas"/>
            </a:endParaRPr>
          </a:p>
          <a:p>
            <a:pPr lvl="1"/>
            <a:r>
              <a:rPr lang="en-US" sz="1400" b="1">
                <a:solidFill>
                  <a:srgbClr val="000000"/>
                </a:solidFill>
                <a:latin typeface="Consolas"/>
              </a:rPr>
              <a:t>$ </a:t>
            </a:r>
            <a:r>
              <a:rPr lang="en-US" sz="14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400" b="1">
                <a:solidFill>
                  <a:srgbClr val="000000"/>
                </a:solidFill>
                <a:latin typeface="Consolas"/>
              </a:rPr>
              <a:t> images</a:t>
            </a:r>
          </a:p>
          <a:p>
            <a:pPr lvl="2"/>
            <a:r>
              <a:rPr lang="en-US" sz="1100">
                <a:solidFill>
                  <a:srgbClr val="000000"/>
                </a:solidFill>
                <a:latin typeface="Consolas"/>
              </a:rPr>
              <a:t>REPOSITORY                            TAG         IMAGE ID      CREATED        SIZE</a:t>
            </a:r>
          </a:p>
          <a:p>
            <a:pPr lvl="2"/>
            <a:r>
              <a:rPr lang="en-US" sz="1100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localhost/</a:t>
            </a:r>
            <a:r>
              <a:rPr lang="en-US" sz="1100" err="1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my_modified_rstudio_server</a:t>
            </a:r>
            <a:r>
              <a:rPr lang="en-US" sz="1100">
                <a:solidFill>
                  <a:srgbClr val="000000"/>
                </a:solidFill>
                <a:highlight>
                  <a:srgbClr val="FFFF00"/>
                </a:highlight>
                <a:latin typeface="Consolas"/>
              </a:rPr>
              <a:t>  </a:t>
            </a:r>
            <a:r>
              <a:rPr lang="en-US" sz="1100">
                <a:solidFill>
                  <a:srgbClr val="000000"/>
                </a:solidFill>
                <a:latin typeface="Consolas"/>
              </a:rPr>
              <a:t>latest      b182584cae95  2 minutes ago  2.29 GB</a:t>
            </a:r>
          </a:p>
          <a:p>
            <a:pPr lvl="2"/>
            <a:endParaRPr lang="en-US" sz="1100">
              <a:latin typeface="Monaco" pitchFamily="2" charset="77"/>
            </a:endParaRPr>
          </a:p>
          <a:p>
            <a:pPr lvl="1"/>
            <a:r>
              <a:rPr lang="en-US" sz="1400" b="1">
                <a:solidFill>
                  <a:srgbClr val="000000"/>
                </a:solidFill>
                <a:latin typeface="Consolas"/>
              </a:rPr>
              <a:t>$ </a:t>
            </a:r>
            <a:r>
              <a:rPr lang="en-US" sz="14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400" b="1">
                <a:solidFill>
                  <a:srgbClr val="000000"/>
                </a:solidFill>
                <a:latin typeface="Consolas"/>
              </a:rPr>
              <a:t> save -o </a:t>
            </a:r>
            <a:r>
              <a:rPr lang="en-US" sz="1400" b="1" err="1">
                <a:solidFill>
                  <a:srgbClr val="000000"/>
                </a:solidFill>
                <a:latin typeface="Consolas"/>
              </a:rPr>
              <a:t>my_modified_rstudio_image.tar</a:t>
            </a:r>
            <a:r>
              <a:rPr lang="en-US" sz="1400" b="1">
                <a:solidFill>
                  <a:srgbClr val="000000"/>
                </a:solidFill>
                <a:latin typeface="Consolas"/>
              </a:rPr>
              <a:t> localhost/</a:t>
            </a:r>
            <a:r>
              <a:rPr lang="en-US" sz="1400" b="1" err="1">
                <a:solidFill>
                  <a:srgbClr val="000000"/>
                </a:solidFill>
                <a:latin typeface="Consolas"/>
              </a:rPr>
              <a:t>my_modified_rstudio_server</a:t>
            </a:r>
            <a:endParaRPr lang="en-US" sz="1400" b="1">
              <a:solidFill>
                <a:srgbClr val="000000"/>
              </a:solidFill>
              <a:latin typeface="Consola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000"/>
          </a:p>
          <a:p>
            <a:r>
              <a:rPr lang="en-US" sz="2000"/>
              <a:t>On any other node:</a:t>
            </a:r>
          </a:p>
          <a:p>
            <a:endParaRPr lang="en-US" sz="2000">
              <a:ea typeface="Calibri"/>
              <a:cs typeface="Calibri"/>
            </a:endParaRPr>
          </a:p>
          <a:p>
            <a:r>
              <a:rPr lang="en-US" sz="1400" b="1">
                <a:solidFill>
                  <a:srgbClr val="000000"/>
                </a:solidFill>
                <a:latin typeface="Consolas"/>
              </a:rPr>
              <a:t>     $ </a:t>
            </a:r>
            <a:r>
              <a:rPr lang="en-US" sz="1400" b="1" err="1">
                <a:solidFill>
                  <a:srgbClr val="000000"/>
                </a:solidFill>
                <a:latin typeface="Consolas"/>
              </a:rPr>
              <a:t>podman</a:t>
            </a:r>
            <a:r>
              <a:rPr lang="en-US" sz="1400" b="1">
                <a:solidFill>
                  <a:srgbClr val="000000"/>
                </a:solidFill>
                <a:latin typeface="Consolas"/>
              </a:rPr>
              <a:t> load -</a:t>
            </a:r>
            <a:r>
              <a:rPr lang="en-US" sz="1400" b="1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err="1">
                <a:solidFill>
                  <a:srgbClr val="000000"/>
                </a:solidFill>
                <a:latin typeface="Consolas"/>
              </a:rPr>
              <a:t>my_modified_rstudio_image.tar</a:t>
            </a:r>
            <a:endParaRPr lang="en-US" sz="1400" b="1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CF752-977B-2550-0F69-9E59F735BB09}"/>
              </a:ext>
            </a:extLst>
          </p:cNvPr>
          <p:cNvSpPr txBox="1"/>
          <p:nvPr/>
        </p:nvSpPr>
        <p:spPr>
          <a:xfrm>
            <a:off x="441605" y="300844"/>
            <a:ext cx="10820561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Demo: Running RStudio Using Containers</a:t>
            </a:r>
          </a:p>
        </p:txBody>
      </p:sp>
    </p:spTree>
    <p:extLst>
      <p:ext uri="{BB962C8B-B14F-4D97-AF65-F5344CB8AC3E}">
        <p14:creationId xmlns:p14="http://schemas.microsoft.com/office/powerpoint/2010/main" val="1579551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31EA-BB2E-4E1B-3DFF-289E9082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1D891-601F-EA4C-D2D6-F0E214280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/>
              <a:t>Your feedback is crucial </a:t>
            </a:r>
            <a:r>
              <a:rPr lang="en-US" sz="3200"/>
              <a:t>for us to shape Open OnDemand and Containers at Moffitt to provide the best possible experience, ensuring it meets the unique needs of our organization and enhances productivity.</a:t>
            </a:r>
          </a:p>
          <a:p>
            <a:endParaRPr lang="en-US" sz="3200"/>
          </a:p>
          <a:p>
            <a:r>
              <a:rPr lang="en-US" sz="3200"/>
              <a:t>Please reach out to us anytime for any issues/suggestions you may have!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FC08-7AD4-9084-E089-7CB9D1A8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33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9F2B9-E4C7-7A16-A736-773D84E1B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05" y="778782"/>
            <a:ext cx="11199389" cy="5300435"/>
          </a:xfrm>
        </p:spPr>
        <p:txBody>
          <a:bodyPr anchor="ctr"/>
          <a:lstStyle/>
          <a:p>
            <a:pPr algn="ctr"/>
            <a:r>
              <a:rPr lang="en-US" sz="6000" b="1"/>
              <a:t>PART I: Open OnDemand (OOD)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0F7ED-74DC-C09D-6781-E2B70CE0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4E481-929C-6B40-8F72-F01C184853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4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999D9-A8D7-663D-6AB5-F939C775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0CF7A-5093-71BE-7EC7-2EB70506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6FF65-0675-8154-0B68-B1EBF416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0" y="5532755"/>
            <a:ext cx="1227148" cy="1188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15641-44AD-6D5C-136A-147CF80010F8}"/>
              </a:ext>
            </a:extLst>
          </p:cNvPr>
          <p:cNvSpPr txBox="1"/>
          <p:nvPr/>
        </p:nvSpPr>
        <p:spPr>
          <a:xfrm>
            <a:off x="44160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52F6D"/>
                </a:solidFill>
                <a:effectLst/>
                <a:uLnTx/>
                <a:uFillTx/>
                <a:latin typeface="Franklin Gothic Book"/>
              </a:rPr>
              <a:t>What’s                   ?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1D2E5-7289-36B3-B73B-41AD08D37EB8}"/>
              </a:ext>
            </a:extLst>
          </p:cNvPr>
          <p:cNvSpPr txBox="1"/>
          <p:nvPr/>
        </p:nvSpPr>
        <p:spPr>
          <a:xfrm>
            <a:off x="441606" y="1165989"/>
            <a:ext cx="1114742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Open OnDemand (OOD) is an open-source web-based platform designed to provide a user-friendly interface for high-performance computing (HPC) clusters. It’s developed by Ohio Supercomputing Center (OSC).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D342A-3DF2-BC4D-486F-5EA66D1F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0" y="2869791"/>
            <a:ext cx="6326942" cy="208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8A7555-34E9-BD28-5071-ED168B178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820" y="194135"/>
            <a:ext cx="2279844" cy="806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49CAE-6CDC-B5CB-C411-B17AA4EB2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165" y="2843371"/>
            <a:ext cx="4835360" cy="298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8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AA3DF-F574-7AA1-8895-8E946EEA8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67209-09C3-AD26-8972-835B3945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1E7689-19D6-8558-2546-D9B7A1238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0" y="5532755"/>
            <a:ext cx="1227148" cy="1188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D663D-B003-D64C-5EEC-E40184EB44F7}"/>
              </a:ext>
            </a:extLst>
          </p:cNvPr>
          <p:cNvSpPr txBox="1"/>
          <p:nvPr/>
        </p:nvSpPr>
        <p:spPr>
          <a:xfrm>
            <a:off x="44160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52F6D"/>
                </a:solidFill>
                <a:effectLst/>
                <a:uLnTx/>
                <a:uFillTx/>
                <a:latin typeface="Franklin Gothic Book"/>
              </a:rPr>
              <a:t>What does Open OnDemand Offer?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C175C-D6C4-CF83-DED9-E7A88C056359}"/>
              </a:ext>
            </a:extLst>
          </p:cNvPr>
          <p:cNvSpPr txBox="1"/>
          <p:nvPr/>
        </p:nvSpPr>
        <p:spPr>
          <a:xfrm>
            <a:off x="1354250" y="1011620"/>
            <a:ext cx="96393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Web-based interfaces</a:t>
            </a:r>
            <a:r>
              <a:rPr lang="en-US"/>
              <a:t>: Access job submission, file management, and application launching through a web browser.</a:t>
            </a:r>
          </a:p>
          <a:p>
            <a:endParaRPr lang="en-US" b="1"/>
          </a:p>
          <a:p>
            <a:r>
              <a:rPr lang="en-US" b="1"/>
              <a:t>Job management</a:t>
            </a:r>
            <a:r>
              <a:rPr lang="en-US"/>
              <a:t>: Submit, monitor, and manage HPC jobs without requiring any scheduler knowledge or direct terminal access.</a:t>
            </a:r>
          </a:p>
          <a:p>
            <a:endParaRPr lang="en-US" b="1"/>
          </a:p>
          <a:p>
            <a:r>
              <a:rPr lang="en-US" b="1"/>
              <a:t>File browser</a:t>
            </a:r>
            <a:r>
              <a:rPr lang="en-US"/>
              <a:t>: Interact with files on the HPC cluster, upload/download data, and manage directories.</a:t>
            </a:r>
          </a:p>
          <a:p>
            <a:endParaRPr lang="en-US" b="1"/>
          </a:p>
          <a:p>
            <a:r>
              <a:rPr lang="en-US" b="1"/>
              <a:t>SSH Terminal</a:t>
            </a:r>
            <a:r>
              <a:rPr lang="en-US"/>
              <a:t>: Secure access to the cluster through an integrated SSH terminal in the browser.</a:t>
            </a:r>
          </a:p>
          <a:p>
            <a:endParaRPr lang="en-US" b="1"/>
          </a:p>
          <a:p>
            <a:r>
              <a:rPr lang="en-US" b="1"/>
              <a:t>Interactive apps</a:t>
            </a:r>
            <a:r>
              <a:rPr lang="en-US"/>
              <a:t>: Launch and interact with graphical applications, such as </a:t>
            </a:r>
            <a:r>
              <a:rPr lang="en-US" err="1"/>
              <a:t>Jupyter</a:t>
            </a:r>
            <a:r>
              <a:rPr lang="en-US"/>
              <a:t> lab/Notebooks or R Studio, directly in the browser.</a:t>
            </a:r>
          </a:p>
          <a:p>
            <a:endParaRPr lang="en-US"/>
          </a:p>
          <a:p>
            <a:r>
              <a:rPr lang="en-US" b="1"/>
              <a:t>Full Desktop access: </a:t>
            </a:r>
            <a:r>
              <a:rPr lang="en-US"/>
              <a:t>Launch and interact with a full Linux Desktop for GUI applications with GPU access</a:t>
            </a:r>
          </a:p>
          <a:p>
            <a:endParaRPr lang="en-US" b="1"/>
          </a:p>
          <a:p>
            <a:r>
              <a:rPr lang="en-US" b="1"/>
              <a:t>Customizable</a:t>
            </a:r>
            <a:r>
              <a:rPr lang="en-US"/>
              <a:t>: Can be extended with additional applications and custom configurations for specific research needs.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4858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5322A-CBCF-9579-7EA4-8FB9AE563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52CBD-575E-C692-DFD0-BB42AEF6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DAE8F4-EB99-CD55-B455-2F19CEB4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0" y="5532755"/>
            <a:ext cx="1227148" cy="1188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9CD2B1-1278-ABA0-7A1C-5C00C0E860BA}"/>
              </a:ext>
            </a:extLst>
          </p:cNvPr>
          <p:cNvSpPr txBox="1"/>
          <p:nvPr/>
        </p:nvSpPr>
        <p:spPr>
          <a:xfrm>
            <a:off x="44160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52F6D"/>
                </a:solidFill>
                <a:effectLst/>
                <a:uLnTx/>
                <a:uFillTx/>
                <a:latin typeface="Franklin Gothic Book"/>
              </a:rPr>
              <a:t>Open OnDemand at Moffitt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8430B5-43B8-AA2A-6970-383B9715AF2E}"/>
              </a:ext>
            </a:extLst>
          </p:cNvPr>
          <p:cNvSpPr txBox="1"/>
          <p:nvPr/>
        </p:nvSpPr>
        <p:spPr>
          <a:xfrm>
            <a:off x="441606" y="1093371"/>
            <a:ext cx="109121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Brought to you by Shane Corder’s hard work (round of applause please) </a:t>
            </a:r>
          </a:p>
          <a:p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Red Cluster: </a:t>
            </a:r>
            <a:r>
              <a:rPr lang="en-US" sz="2000"/>
              <a:t>In production! </a:t>
            </a:r>
          </a:p>
          <a:p>
            <a:r>
              <a:rPr lang="en-US" sz="2000"/>
              <a:t>	</a:t>
            </a:r>
            <a:r>
              <a:rPr lang="en-US" sz="2000">
                <a:hlinkClick r:id="rId3"/>
              </a:rPr>
              <a:t>https://ood-red.moffitt.org/</a:t>
            </a:r>
            <a:endParaRPr lang="en-US" sz="2000"/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/>
              <a:t>Remission Cluster: </a:t>
            </a:r>
            <a:r>
              <a:rPr lang="en-US" sz="2000"/>
              <a:t>Beta (but very close to production)</a:t>
            </a:r>
          </a:p>
          <a:p>
            <a:r>
              <a:rPr lang="en-US" sz="2000"/>
              <a:t>	</a:t>
            </a:r>
            <a:r>
              <a:rPr lang="en-US" sz="2000">
                <a:hlinkClick r:id="rId4"/>
              </a:rPr>
              <a:t>https://ood-remission.moffitt.org/</a:t>
            </a:r>
            <a:endParaRPr lang="en-US" sz="2000"/>
          </a:p>
          <a:p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Needs Moffitt Network/VPN and Moffitt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07F0DD-E570-8496-22B2-8DD8E5BAD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280" y="3946311"/>
            <a:ext cx="5420360" cy="259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18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3BC1F-9932-9712-0956-FA67759E4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3CB58-170C-CF6E-BE03-FBF933FE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C48FE-7F42-C0AD-557D-FE1D0ADB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0" y="5532755"/>
            <a:ext cx="1227148" cy="1188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6B6EA6-A00F-DD9E-1649-75B50B180238}"/>
              </a:ext>
            </a:extLst>
          </p:cNvPr>
          <p:cNvSpPr txBox="1"/>
          <p:nvPr/>
        </p:nvSpPr>
        <p:spPr>
          <a:xfrm>
            <a:off x="48224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What does OOD look like at Moffitt?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024358-AF67-955A-D397-32830B2E9AE7}"/>
              </a:ext>
            </a:extLst>
          </p:cNvPr>
          <p:cNvGrpSpPr/>
          <p:nvPr/>
        </p:nvGrpSpPr>
        <p:grpSpPr>
          <a:xfrm>
            <a:off x="619760" y="1008730"/>
            <a:ext cx="9215119" cy="5424041"/>
            <a:chOff x="1259840" y="1133115"/>
            <a:chExt cx="9215119" cy="542404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06C150-E575-F053-95A6-EF7F7D775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2231" y="1133115"/>
              <a:ext cx="4309130" cy="5424041"/>
            </a:xfrm>
            <a:prstGeom prst="rect">
              <a:avLst/>
            </a:prstGeom>
          </p:spPr>
        </p:pic>
        <p:sp>
          <p:nvSpPr>
            <p:cNvPr id="12" name="Line Callout 1 11">
              <a:extLst>
                <a:ext uri="{FF2B5EF4-FFF2-40B4-BE49-F238E27FC236}">
                  <a16:creationId xmlns:a16="http://schemas.microsoft.com/office/drawing/2014/main" id="{81C09046-B34F-2B1D-02E7-D7CCFD29113B}"/>
                </a:ext>
              </a:extLst>
            </p:cNvPr>
            <p:cNvSpPr/>
            <p:nvPr/>
          </p:nvSpPr>
          <p:spPr>
            <a:xfrm>
              <a:off x="1767840" y="2346960"/>
              <a:ext cx="1747520" cy="812800"/>
            </a:xfrm>
            <a:prstGeom prst="borderCallout1">
              <a:avLst>
                <a:gd name="adj1" fmla="val 52500"/>
                <a:gd name="adj2" fmla="val 100969"/>
                <a:gd name="adj3" fmla="val 97500"/>
                <a:gd name="adj4" fmla="val 146551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File Browser</a:t>
              </a:r>
            </a:p>
          </p:txBody>
        </p:sp>
        <p:sp>
          <p:nvSpPr>
            <p:cNvPr id="13" name="Line Callout 1 12">
              <a:extLst>
                <a:ext uri="{FF2B5EF4-FFF2-40B4-BE49-F238E27FC236}">
                  <a16:creationId xmlns:a16="http://schemas.microsoft.com/office/drawing/2014/main" id="{D7428779-8B33-DBA8-CAD4-3A906ECD9A5C}"/>
                </a:ext>
              </a:extLst>
            </p:cNvPr>
            <p:cNvSpPr/>
            <p:nvPr/>
          </p:nvSpPr>
          <p:spPr>
            <a:xfrm>
              <a:off x="8100060" y="2753360"/>
              <a:ext cx="1747520" cy="812800"/>
            </a:xfrm>
            <a:prstGeom prst="borderCallout1">
              <a:avLst>
                <a:gd name="adj1" fmla="val 51250"/>
                <a:gd name="adj2" fmla="val 1550"/>
                <a:gd name="adj3" fmla="val 23750"/>
                <a:gd name="adj4" fmla="val -122054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Shell Access</a:t>
              </a:r>
            </a:p>
          </p:txBody>
        </p:sp>
        <p:sp>
          <p:nvSpPr>
            <p:cNvPr id="14" name="Line Callout 1 13">
              <a:extLst>
                <a:ext uri="{FF2B5EF4-FFF2-40B4-BE49-F238E27FC236}">
                  <a16:creationId xmlns:a16="http://schemas.microsoft.com/office/drawing/2014/main" id="{F7DE1BC7-E6F1-E0BC-125F-01D34C4247CD}"/>
                </a:ext>
              </a:extLst>
            </p:cNvPr>
            <p:cNvSpPr/>
            <p:nvPr/>
          </p:nvSpPr>
          <p:spPr>
            <a:xfrm>
              <a:off x="1259840" y="3845135"/>
              <a:ext cx="2255520" cy="812800"/>
            </a:xfrm>
            <a:prstGeom prst="borderCallout1">
              <a:avLst>
                <a:gd name="adj1" fmla="val 52500"/>
                <a:gd name="adj2" fmla="val 100969"/>
                <a:gd name="adj3" fmla="val 97500"/>
                <a:gd name="adj4" fmla="val 146551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Customized </a:t>
              </a:r>
              <a:r>
                <a:rPr lang="en-US" err="1"/>
                <a:t>Jupyter</a:t>
              </a:r>
              <a:r>
                <a:rPr lang="en-US"/>
                <a:t> Notebook </a:t>
              </a:r>
            </a:p>
            <a:p>
              <a:pPr algn="ctr"/>
              <a:r>
                <a:rPr lang="en-US" sz="1400" b="1"/>
                <a:t>(knows your python </a:t>
              </a:r>
              <a:r>
                <a:rPr lang="en-US" sz="1400" b="1" err="1"/>
                <a:t>envs</a:t>
              </a:r>
              <a:r>
                <a:rPr lang="en-US" sz="1400" b="1"/>
                <a:t>)</a:t>
              </a:r>
            </a:p>
          </p:txBody>
        </p:sp>
        <p:sp>
          <p:nvSpPr>
            <p:cNvPr id="15" name="Line Callout 1 14">
              <a:extLst>
                <a:ext uri="{FF2B5EF4-FFF2-40B4-BE49-F238E27FC236}">
                  <a16:creationId xmlns:a16="http://schemas.microsoft.com/office/drawing/2014/main" id="{2D6D7099-EA8C-EE26-08F1-6E80E0DCD224}"/>
                </a:ext>
              </a:extLst>
            </p:cNvPr>
            <p:cNvSpPr/>
            <p:nvPr/>
          </p:nvSpPr>
          <p:spPr>
            <a:xfrm>
              <a:off x="6553202" y="4084320"/>
              <a:ext cx="1747520" cy="812800"/>
            </a:xfrm>
            <a:prstGeom prst="borderCallout1">
              <a:avLst>
                <a:gd name="adj1" fmla="val 51250"/>
                <a:gd name="adj2" fmla="val 1550"/>
                <a:gd name="adj3" fmla="val 205000"/>
                <a:gd name="adj4" fmla="val -46473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Full Desktop!!</a:t>
              </a:r>
            </a:p>
          </p:txBody>
        </p:sp>
        <p:sp>
          <p:nvSpPr>
            <p:cNvPr id="16" name="Line Callout 1 15">
              <a:extLst>
                <a:ext uri="{FF2B5EF4-FFF2-40B4-BE49-F238E27FC236}">
                  <a16:creationId xmlns:a16="http://schemas.microsoft.com/office/drawing/2014/main" id="{F64266DC-CDEC-FB15-0191-E53801138127}"/>
                </a:ext>
              </a:extLst>
            </p:cNvPr>
            <p:cNvSpPr/>
            <p:nvPr/>
          </p:nvSpPr>
          <p:spPr>
            <a:xfrm>
              <a:off x="8727439" y="4734242"/>
              <a:ext cx="1747520" cy="1804670"/>
            </a:xfrm>
            <a:prstGeom prst="borderCallout1">
              <a:avLst>
                <a:gd name="adj1" fmla="val 51250"/>
                <a:gd name="adj2" fmla="val 1550"/>
                <a:gd name="adj3" fmla="val 70077"/>
                <a:gd name="adj4" fmla="val -43565"/>
              </a:avLst>
            </a:prstGeom>
            <a:ln>
              <a:solidFill>
                <a:srgbClr val="0070C0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Interactive Apps</a:t>
              </a:r>
            </a:p>
            <a:p>
              <a:endParaRPr 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err="1"/>
                <a:t>VSCode</a:t>
              </a:r>
              <a:endParaRPr lang="en-US" sz="16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err="1"/>
                <a:t>Jupyter</a:t>
              </a:r>
              <a:r>
                <a:rPr lang="en-US" sz="1600"/>
                <a:t> lab / notebook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/>
                <a:t>R Studio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000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8897-0EDD-0B7A-A0B5-7DD59C40E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BD9F6-BFD8-11B6-0C57-28C229C90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A4E481-929C-6B40-8F72-F01C1848538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52F6D">
                    <a:tint val="75000"/>
                  </a:srgb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52F6D">
                  <a:tint val="75000"/>
                </a:srgb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002FB8-0100-AD09-3926-F8CA15DAB24F}"/>
              </a:ext>
            </a:extLst>
          </p:cNvPr>
          <p:cNvSpPr txBox="1"/>
          <p:nvPr/>
        </p:nvSpPr>
        <p:spPr>
          <a:xfrm>
            <a:off x="482246" y="300844"/>
            <a:ext cx="10165433" cy="70788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>
                <a:solidFill>
                  <a:srgbClr val="052F6D"/>
                </a:solidFill>
                <a:latin typeface="Franklin Gothic Book"/>
              </a:rPr>
              <a:t>Demo Time!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52F6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E78D41-9F1D-79FD-493A-FB5C1B8EFC0A}"/>
              </a:ext>
            </a:extLst>
          </p:cNvPr>
          <p:cNvSpPr txBox="1"/>
          <p:nvPr/>
        </p:nvSpPr>
        <p:spPr>
          <a:xfrm>
            <a:off x="482245" y="805915"/>
            <a:ext cx="176311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b="1"/>
              <a:t>File Browser</a:t>
            </a:r>
            <a:endParaRPr lang="en-US" sz="1600" b="1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82F73-8F51-6182-246C-41ED94E6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59" y="1497221"/>
            <a:ext cx="709930" cy="788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0EB9E-E642-CB8D-5CCC-3C323324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336" y="1513801"/>
            <a:ext cx="10059389" cy="4206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F6CB6-2C8F-AEEF-851A-8B5F1797D9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549276" y="2298837"/>
            <a:ext cx="706213" cy="7888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49E59E-4F61-DBDE-5251-FDC4FE8B86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549276" y="3897078"/>
            <a:ext cx="706213" cy="8745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AC0E11-0595-ECB1-18CE-9BE3AF7E6EA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545559" y="3087648"/>
            <a:ext cx="714082" cy="788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FC0CF6-E233-54E1-1EF5-270984F9A04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>
            <a:off x="545559" y="4768347"/>
            <a:ext cx="714082" cy="7980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9FD52C-8AA5-1196-FE0C-67F5DA703EC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545559" y="5583771"/>
            <a:ext cx="710937" cy="7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7044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24">
      <a:dk1>
        <a:srgbClr val="052F6D"/>
      </a:dk1>
      <a:lt1>
        <a:srgbClr val="FFFFFF"/>
      </a:lt1>
      <a:dk2>
        <a:srgbClr val="052F6D"/>
      </a:dk2>
      <a:lt2>
        <a:srgbClr val="E7E6E6"/>
      </a:lt2>
      <a:accent1>
        <a:srgbClr val="8F99B4"/>
      </a:accent1>
      <a:accent2>
        <a:srgbClr val="39BFDF"/>
      </a:accent2>
      <a:accent3>
        <a:srgbClr val="A0D8E5"/>
      </a:accent3>
      <a:accent4>
        <a:srgbClr val="EBF7F9"/>
      </a:accent4>
      <a:accent5>
        <a:srgbClr val="73BB1F"/>
      </a:accent5>
      <a:accent6>
        <a:srgbClr val="A4A4A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66DB5CDDF4F74685E3E417E45F20AA" ma:contentTypeVersion="4" ma:contentTypeDescription="Create a new document." ma:contentTypeScope="" ma:versionID="be6cbd0a4fbe568d07bfdd82cc025a95">
  <xsd:schema xmlns:xsd="http://www.w3.org/2001/XMLSchema" xmlns:xs="http://www.w3.org/2001/XMLSchema" xmlns:p="http://schemas.microsoft.com/office/2006/metadata/properties" xmlns:ns2="df736729-94a1-4f24-b726-cb13e8e1263c" targetNamespace="http://schemas.microsoft.com/office/2006/metadata/properties" ma:root="true" ma:fieldsID="f3b7281fb8107cd6150d63432877e2a6" ns2:_="">
    <xsd:import namespace="df736729-94a1-4f24-b726-cb13e8e126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736729-94a1-4f24-b726-cb13e8e126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6FAEF-26E6-4212-B9CB-4F85BEF9C1D7}">
  <ds:schemaRefs>
    <ds:schemaRef ds:uri="74e3016b-ee56-40e5-9598-bd7eb0c2528f"/>
    <ds:schemaRef ds:uri="f8bb881b-be18-4a8b-9058-dc29c3f52a8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C46A85E-7A79-4412-8789-2EB87366F3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A8697B-72A0-46A1-8EA2-F54261487C1C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2_Office Theme</vt:lpstr>
      <vt:lpstr> Gliding Over HPC Barriers with the Transformative Power of Open OnDemand and Containers  Bio-data Club Feb 20, 2025  Mehmet Belgin, PhD Shane Corder Jarett Deangelis  Scientific Computing &amp; Research IT   </vt:lpstr>
      <vt:lpstr>PowerPoint Presentation</vt:lpstr>
      <vt:lpstr>In this talk…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Containers: They are Your Friend!</vt:lpstr>
      <vt:lpstr>Containers: Let’s bust some myths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Governance Tabletop Exercise</dc:title>
  <dc:creator>Powell, Euwana A</dc:creator>
  <cp:revision>3</cp:revision>
  <dcterms:created xsi:type="dcterms:W3CDTF">2021-07-23T12:46:57Z</dcterms:created>
  <dcterms:modified xsi:type="dcterms:W3CDTF">2025-02-20T21:05:31Z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0x0101002766DB5CDDF4F74685E3E417E45F20AA</vt:lpwstr>
  </property>
  <property fmtid="{D5CDD505-2E9C-101B-9397-08002B2CF9AE}" pid="3" name="MediaServiceImageTags">
    <vt:lpwstr/>
  </property>
</Properties>
</file>